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96" r:id="rId4"/>
  </p:sldMasterIdLst>
  <p:notesMasterIdLst>
    <p:notesMasterId r:id="rId25"/>
  </p:notesMasterIdLst>
  <p:handoutMasterIdLst>
    <p:handoutMasterId r:id="rId26"/>
  </p:handoutMasterIdLst>
  <p:sldIdLst>
    <p:sldId id="721" r:id="rId5"/>
    <p:sldId id="743" r:id="rId6"/>
    <p:sldId id="800" r:id="rId7"/>
    <p:sldId id="799" r:id="rId8"/>
    <p:sldId id="801" r:id="rId9"/>
    <p:sldId id="803" r:id="rId10"/>
    <p:sldId id="804" r:id="rId11"/>
    <p:sldId id="819" r:id="rId12"/>
    <p:sldId id="808" r:id="rId13"/>
    <p:sldId id="818" r:id="rId14"/>
    <p:sldId id="814" r:id="rId15"/>
    <p:sldId id="809" r:id="rId16"/>
    <p:sldId id="527" r:id="rId17"/>
    <p:sldId id="715" r:id="rId18"/>
    <p:sldId id="781" r:id="rId19"/>
    <p:sldId id="782" r:id="rId20"/>
    <p:sldId id="820" r:id="rId21"/>
    <p:sldId id="830" r:id="rId22"/>
    <p:sldId id="797" r:id="rId23"/>
    <p:sldId id="816" r:id="rId24"/>
  </p:sldIdLst>
  <p:sldSz cx="9144000" cy="6858000" type="screen4x3"/>
  <p:notesSz cx="6794500" cy="9906000"/>
  <p:custDataLst>
    <p:tags r:id="rId27"/>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8625" indent="28575" algn="l" rtl="0" fontAlgn="base">
      <a:spcBef>
        <a:spcPct val="0"/>
      </a:spcBef>
      <a:spcAft>
        <a:spcPct val="0"/>
      </a:spcAft>
      <a:defRPr sz="1900" kern="1200">
        <a:solidFill>
          <a:schemeClr val="tx1"/>
        </a:solidFill>
        <a:latin typeface="Arial" charset="0"/>
        <a:ea typeface="+mn-ea"/>
        <a:cs typeface="Arial" charset="0"/>
      </a:defRPr>
    </a:lvl2pPr>
    <a:lvl3pPr marL="858838" indent="55563" algn="l" rtl="0" fontAlgn="base">
      <a:spcBef>
        <a:spcPct val="0"/>
      </a:spcBef>
      <a:spcAft>
        <a:spcPct val="0"/>
      </a:spcAft>
      <a:defRPr sz="1900" kern="1200">
        <a:solidFill>
          <a:schemeClr val="tx1"/>
        </a:solidFill>
        <a:latin typeface="Arial" charset="0"/>
        <a:ea typeface="+mn-ea"/>
        <a:cs typeface="Arial" charset="0"/>
      </a:defRPr>
    </a:lvl3pPr>
    <a:lvl4pPr marL="1289050" indent="82550" algn="l" rtl="0" fontAlgn="base">
      <a:spcBef>
        <a:spcPct val="0"/>
      </a:spcBef>
      <a:spcAft>
        <a:spcPct val="0"/>
      </a:spcAft>
      <a:defRPr sz="1900" kern="1200">
        <a:solidFill>
          <a:schemeClr val="tx1"/>
        </a:solidFill>
        <a:latin typeface="Arial" charset="0"/>
        <a:ea typeface="+mn-ea"/>
        <a:cs typeface="Arial" charset="0"/>
      </a:defRPr>
    </a:lvl4pPr>
    <a:lvl5pPr marL="1717675" indent="111125"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541505F-2A98-1D4D-9F2C-FB72FE2F29F3}">
          <p14:sldIdLst>
            <p14:sldId id="721"/>
            <p14:sldId id="743"/>
            <p14:sldId id="800"/>
            <p14:sldId id="799"/>
            <p14:sldId id="801"/>
            <p14:sldId id="803"/>
            <p14:sldId id="804"/>
            <p14:sldId id="819"/>
            <p14:sldId id="808"/>
            <p14:sldId id="818"/>
            <p14:sldId id="814"/>
            <p14:sldId id="809"/>
            <p14:sldId id="527"/>
            <p14:sldId id="715"/>
            <p14:sldId id="781"/>
            <p14:sldId id="782"/>
            <p14:sldId id="820"/>
            <p14:sldId id="830"/>
            <p14:sldId id="797"/>
            <p14:sldId id="816"/>
          </p14:sldIdLst>
        </p14:section>
      </p14:sectionLst>
    </p:ext>
    <p:ext uri="{EFAFB233-063F-42B5-8137-9DF3F51BA10A}">
      <p15:sldGuideLst xmlns:p15="http://schemas.microsoft.com/office/powerpoint/2012/main">
        <p15:guide id="1" orient="horz" pos="971">
          <p15:clr>
            <a:srgbClr val="A4A3A4"/>
          </p15:clr>
        </p15:guide>
        <p15:guide id="2" orient="horz" pos="1073">
          <p15:clr>
            <a:srgbClr val="A4A3A4"/>
          </p15:clr>
        </p15:guide>
        <p15:guide id="3" orient="horz" pos="404">
          <p15:clr>
            <a:srgbClr val="A4A3A4"/>
          </p15:clr>
        </p15:guide>
        <p15:guide id="4" orient="horz" pos="200">
          <p15:clr>
            <a:srgbClr val="A4A3A4"/>
          </p15:clr>
        </p15:guide>
        <p15:guide id="5" orient="horz" pos="3301">
          <p15:clr>
            <a:srgbClr val="A4A3A4"/>
          </p15:clr>
        </p15:guide>
        <p15:guide id="6" pos="2071">
          <p15:clr>
            <a:srgbClr val="A4A3A4"/>
          </p15:clr>
        </p15:guide>
        <p15:guide id="7" pos="254">
          <p15:clr>
            <a:srgbClr val="A4A3A4"/>
          </p15:clr>
        </p15:guide>
        <p15:guide id="8" pos="2717">
          <p15:clr>
            <a:srgbClr val="A4A3A4"/>
          </p15:clr>
        </p15:guide>
        <p15:guide id="9" pos="2718">
          <p15:clr>
            <a:srgbClr val="A4A3A4"/>
          </p15:clr>
        </p15:guide>
        <p15:guide id="10" pos="2908">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sgupta, Tania" initials="" lastIdx="3" clrIdx="0"/>
  <p:cmAuthor id="1" name="Ghosh, Dipanka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7BCE6C"/>
    <a:srgbClr val="00A1DE"/>
    <a:srgbClr val="52D0FF"/>
    <a:srgbClr val="ED1B2F"/>
    <a:srgbClr val="AADDF1"/>
    <a:srgbClr val="663333"/>
    <a:srgbClr val="92D400"/>
    <a:srgbClr val="8099CC"/>
    <a:srgbClr val="A4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2544" autoAdjust="0"/>
  </p:normalViewPr>
  <p:slideViewPr>
    <p:cSldViewPr snapToGrid="0">
      <p:cViewPr varScale="1">
        <p:scale>
          <a:sx n="65" d="100"/>
          <a:sy n="65" d="100"/>
        </p:scale>
        <p:origin x="1540" y="32"/>
      </p:cViewPr>
      <p:guideLst>
        <p:guide orient="horz" pos="971"/>
        <p:guide orient="horz" pos="1073"/>
        <p:guide orient="horz" pos="404"/>
        <p:guide orient="horz" pos="200"/>
        <p:guide orient="horz" pos="3301"/>
        <p:guide pos="2071"/>
        <p:guide pos="254"/>
        <p:guide pos="2717"/>
        <p:guide pos="2718"/>
        <p:guide pos="2908"/>
      </p:guideLst>
    </p:cSldViewPr>
  </p:slideViewPr>
  <p:notesTextViewPr>
    <p:cViewPr>
      <p:scale>
        <a:sx n="100" d="100"/>
        <a:sy n="100" d="100"/>
      </p:scale>
      <p:origin x="0" y="0"/>
    </p:cViewPr>
  </p:notesTextViewPr>
  <p:sorterViewPr>
    <p:cViewPr>
      <p:scale>
        <a:sx n="100" d="100"/>
        <a:sy n="100" d="100"/>
      </p:scale>
      <p:origin x="0" y="-2944"/>
    </p:cViewPr>
  </p:sorterViewPr>
  <p:notesViewPr>
    <p:cSldViewPr snapToGrid="0">
      <p:cViewPr varScale="1">
        <p:scale>
          <a:sx n="52" d="100"/>
          <a:sy n="52" d="100"/>
        </p:scale>
        <p:origin x="-2982"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530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defTabSz="635000">
              <a:defRPr sz="800" dirty="0"/>
            </a:lvl1pPr>
          </a:lstStyle>
          <a:p>
            <a:pPr>
              <a:defRPr/>
            </a:pPr>
            <a:endParaRPr lang="en-GB"/>
          </a:p>
        </p:txBody>
      </p:sp>
      <p:sp>
        <p:nvSpPr>
          <p:cNvPr id="3" name="Date Placeholder 2"/>
          <p:cNvSpPr>
            <a:spLocks noGrp="1"/>
          </p:cNvSpPr>
          <p:nvPr>
            <p:ph type="dt" sz="quarter" idx="1"/>
          </p:nvPr>
        </p:nvSpPr>
        <p:spPr bwMode="auto">
          <a:xfrm>
            <a:off x="3849688" y="0"/>
            <a:ext cx="2943225" cy="49530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defRPr sz="800"/>
            </a:lvl1pPr>
          </a:lstStyle>
          <a:p>
            <a:pPr>
              <a:defRPr/>
            </a:pPr>
            <a:fld id="{D8F4E171-0629-4DEA-8FE5-2265E5347281}" type="datetimeFigureOut">
              <a:rPr lang="en-US"/>
              <a:pPr>
                <a:defRPr/>
              </a:pPr>
              <a:t>2/11/2016</a:t>
            </a:fld>
            <a:endParaRPr lang="en-GB" dirty="0"/>
          </a:p>
        </p:txBody>
      </p:sp>
      <p:sp>
        <p:nvSpPr>
          <p:cNvPr id="4" name="Footer Placeholder 3"/>
          <p:cNvSpPr>
            <a:spLocks noGrp="1"/>
          </p:cNvSpPr>
          <p:nvPr>
            <p:ph type="ftr" sz="quarter" idx="2"/>
          </p:nvPr>
        </p:nvSpPr>
        <p:spPr bwMode="auto">
          <a:xfrm>
            <a:off x="0" y="9409113"/>
            <a:ext cx="2944813" cy="49530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defTabSz="635000">
              <a:defRPr sz="800" dirty="0"/>
            </a:lvl1pPr>
          </a:lstStyle>
          <a:p>
            <a:pPr>
              <a:defRPr/>
            </a:pPr>
            <a:endParaRPr lang="en-GB"/>
          </a:p>
        </p:txBody>
      </p:sp>
      <p:sp>
        <p:nvSpPr>
          <p:cNvPr id="5" name="Slide Number Placeholder 4"/>
          <p:cNvSpPr>
            <a:spLocks noGrp="1"/>
          </p:cNvSpPr>
          <p:nvPr>
            <p:ph type="sldNum" sz="quarter" idx="3"/>
          </p:nvPr>
        </p:nvSpPr>
        <p:spPr bwMode="auto">
          <a:xfrm>
            <a:off x="3849688" y="9409113"/>
            <a:ext cx="2943225" cy="49530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defRPr sz="800"/>
            </a:lvl1pPr>
          </a:lstStyle>
          <a:p>
            <a:pPr>
              <a:defRPr/>
            </a:pPr>
            <a:fld id="{65AEFF26-A2D1-4F78-BF02-BDA3A21EB053}" type="slidenum">
              <a:rPr lang="en-GB"/>
              <a:pPr>
                <a:defRPr/>
              </a:pPr>
              <a:t>‹#›</a:t>
            </a:fld>
            <a:endParaRPr lang="en-GB" dirty="0"/>
          </a:p>
        </p:txBody>
      </p:sp>
    </p:spTree>
    <p:extLst>
      <p:ext uri="{BB962C8B-B14F-4D97-AF65-F5344CB8AC3E}">
        <p14:creationId xmlns:p14="http://schemas.microsoft.com/office/powerpoint/2010/main" val="100237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530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defTabSz="635000">
              <a:defRPr sz="1200" dirty="0">
                <a:latin typeface="Calibri" pitchFamily="34" charset="0"/>
              </a:defRPr>
            </a:lvl1pPr>
          </a:lstStyle>
          <a:p>
            <a:pPr>
              <a:defRPr/>
            </a:pPr>
            <a:endParaRPr lang="en-US"/>
          </a:p>
        </p:txBody>
      </p:sp>
      <p:sp>
        <p:nvSpPr>
          <p:cNvPr id="3" name="Date Placeholder 2"/>
          <p:cNvSpPr>
            <a:spLocks noGrp="1"/>
          </p:cNvSpPr>
          <p:nvPr>
            <p:ph type="dt" idx="1"/>
          </p:nvPr>
        </p:nvSpPr>
        <p:spPr bwMode="auto">
          <a:xfrm>
            <a:off x="3849688" y="0"/>
            <a:ext cx="2943225" cy="49530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defRPr sz="1200">
                <a:latin typeface="Calibri" pitchFamily="34" charset="0"/>
              </a:defRPr>
            </a:lvl1pPr>
          </a:lstStyle>
          <a:p>
            <a:pPr>
              <a:defRPr/>
            </a:pPr>
            <a:fld id="{A6C25497-7110-4CD9-8EB7-D854FECC23F9}" type="datetimeFigureOut">
              <a:rPr lang="en-US" smtClean="0"/>
              <a:pPr>
                <a:defRPr/>
              </a:pPr>
              <a:t>2/11/2016</a:t>
            </a:fld>
            <a:endParaRPr lang="en-US" dirty="0"/>
          </a:p>
        </p:txBody>
      </p:sp>
      <p:sp>
        <p:nvSpPr>
          <p:cNvPr id="4" name="Slide Image Placeholder 3"/>
          <p:cNvSpPr>
            <a:spLocks noGrp="1" noRot="1" noChangeAspect="1"/>
          </p:cNvSpPr>
          <p:nvPr>
            <p:ph type="sldImg" idx="2"/>
          </p:nvPr>
        </p:nvSpPr>
        <p:spPr>
          <a:xfrm>
            <a:off x="922338" y="742950"/>
            <a:ext cx="4951412" cy="3714750"/>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auto">
          <a:xfrm>
            <a:off x="679450" y="4705350"/>
            <a:ext cx="5435600" cy="445770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0" y="9409113"/>
            <a:ext cx="2944813" cy="49530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defTabSz="635000">
              <a:defRPr sz="1200" dirty="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49688" y="9409113"/>
            <a:ext cx="2943225" cy="49530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defRPr sz="1200">
                <a:latin typeface="Calibri" pitchFamily="34" charset="0"/>
              </a:defRPr>
            </a:lvl1pPr>
          </a:lstStyle>
          <a:p>
            <a:pPr>
              <a:defRPr/>
            </a:pPr>
            <a:fld id="{DB19E439-0A36-4389-B1D4-036D35E9F4EA}" type="slidenum">
              <a:rPr lang="en-US" smtClean="0"/>
              <a:pPr>
                <a:defRPr/>
              </a:pPr>
              <a:t>‹#›</a:t>
            </a:fld>
            <a:endParaRPr lang="en-US" dirty="0"/>
          </a:p>
        </p:txBody>
      </p:sp>
    </p:spTree>
    <p:extLst>
      <p:ext uri="{BB962C8B-B14F-4D97-AF65-F5344CB8AC3E}">
        <p14:creationId xmlns:p14="http://schemas.microsoft.com/office/powerpoint/2010/main" val="1177562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mn-lt"/>
        <a:ea typeface="+mn-ea"/>
        <a:cs typeface="+mn-cs"/>
      </a:defRPr>
    </a:lvl1pPr>
    <a:lvl2pPr marL="742950" indent="-285750" algn="l" rtl="0" eaLnBrk="0" fontAlgn="base" hangingPunct="0">
      <a:spcBef>
        <a:spcPct val="30000"/>
      </a:spcBef>
      <a:spcAft>
        <a:spcPct val="0"/>
      </a:spcAft>
      <a:defRPr sz="1100" kern="1200">
        <a:solidFill>
          <a:schemeClr val="tx1"/>
        </a:solidFill>
        <a:latin typeface="+mn-lt"/>
        <a:ea typeface="+mn-ea"/>
        <a:cs typeface="+mn-cs"/>
      </a:defRPr>
    </a:lvl2pPr>
    <a:lvl3pPr marL="1143000" indent="-228600" algn="l" rtl="0" eaLnBrk="0" fontAlgn="base" hangingPunct="0">
      <a:spcBef>
        <a:spcPct val="30000"/>
      </a:spcBef>
      <a:spcAft>
        <a:spcPct val="0"/>
      </a:spcAft>
      <a:defRPr sz="1100" kern="1200">
        <a:solidFill>
          <a:schemeClr val="tx1"/>
        </a:solidFill>
        <a:latin typeface="+mn-lt"/>
        <a:ea typeface="+mn-ea"/>
        <a:cs typeface="+mn-cs"/>
      </a:defRPr>
    </a:lvl3pPr>
    <a:lvl4pPr marL="1600200" indent="-228600" algn="l" rtl="0" eaLnBrk="0" fontAlgn="base" hangingPunct="0">
      <a:spcBef>
        <a:spcPct val="30000"/>
      </a:spcBef>
      <a:spcAft>
        <a:spcPct val="0"/>
      </a:spcAft>
      <a:defRPr sz="1100" kern="1200">
        <a:solidFill>
          <a:schemeClr val="tx1"/>
        </a:solidFill>
        <a:latin typeface="+mn-lt"/>
        <a:ea typeface="+mn-ea"/>
        <a:cs typeface="+mn-cs"/>
      </a:defRPr>
    </a:lvl4pPr>
    <a:lvl5pPr marL="2057400" indent="-228600" algn="l" rtl="0" eaLnBrk="0" fontAlgn="base" hangingPunct="0">
      <a:spcBef>
        <a:spcPct val="30000"/>
      </a:spcBef>
      <a:spcAft>
        <a:spcPct val="0"/>
      </a:spcAft>
      <a:defRPr sz="1100" kern="1200">
        <a:solidFill>
          <a:schemeClr val="tx1"/>
        </a:solidFill>
        <a:latin typeface="+mn-lt"/>
        <a:ea typeface="+mn-ea"/>
        <a:cs typeface="+mn-cs"/>
      </a:defRPr>
    </a:lvl5pPr>
    <a:lvl6pPr marL="2148780" algn="l" defTabSz="859512" rtl="0" eaLnBrk="1" latinLnBrk="0" hangingPunct="1">
      <a:defRPr sz="1100" kern="1200">
        <a:solidFill>
          <a:schemeClr val="tx1"/>
        </a:solidFill>
        <a:latin typeface="+mn-lt"/>
        <a:ea typeface="+mn-ea"/>
        <a:cs typeface="+mn-cs"/>
      </a:defRPr>
    </a:lvl6pPr>
    <a:lvl7pPr marL="2578536" algn="l" defTabSz="859512" rtl="0" eaLnBrk="1" latinLnBrk="0" hangingPunct="1">
      <a:defRPr sz="1100" kern="1200">
        <a:solidFill>
          <a:schemeClr val="tx1"/>
        </a:solidFill>
        <a:latin typeface="+mn-lt"/>
        <a:ea typeface="+mn-ea"/>
        <a:cs typeface="+mn-cs"/>
      </a:defRPr>
    </a:lvl7pPr>
    <a:lvl8pPr marL="3008291" algn="l" defTabSz="859512" rtl="0" eaLnBrk="1" latinLnBrk="0" hangingPunct="1">
      <a:defRPr sz="1100" kern="1200">
        <a:solidFill>
          <a:schemeClr val="tx1"/>
        </a:solidFill>
        <a:latin typeface="+mn-lt"/>
        <a:ea typeface="+mn-ea"/>
        <a:cs typeface="+mn-cs"/>
      </a:defRPr>
    </a:lvl8pPr>
    <a:lvl9pPr marL="3438048" algn="l" defTabSz="85951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2</a:t>
            </a:fld>
            <a:endParaRPr lang="en-US" dirty="0"/>
          </a:p>
        </p:txBody>
      </p:sp>
    </p:spTree>
    <p:extLst>
      <p:ext uri="{BB962C8B-B14F-4D97-AF65-F5344CB8AC3E}">
        <p14:creationId xmlns:p14="http://schemas.microsoft.com/office/powerpoint/2010/main" val="58932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690563"/>
            <a:ext cx="4602163" cy="3452812"/>
          </a:xfrm>
        </p:spPr>
      </p:sp>
      <p:sp>
        <p:nvSpPr>
          <p:cNvPr id="3" name="Notes Placeholder 2"/>
          <p:cNvSpPr>
            <a:spLocks noGrp="1"/>
          </p:cNvSpPr>
          <p:nvPr>
            <p:ph type="body" idx="1"/>
          </p:nvPr>
        </p:nvSpPr>
        <p:spPr/>
        <p:txBody>
          <a:bodyPr/>
          <a:lstStyle/>
          <a:p>
            <a:pPr eaLnBrk="1" hangingPunct="1"/>
            <a:r>
              <a:rPr lang="en-CA" altLang="en-US" b="1" dirty="0" smtClean="0">
                <a:latin typeface="Arial" pitchFamily="34" charset="0"/>
              </a:rPr>
              <a:t>Notes</a:t>
            </a:r>
          </a:p>
          <a:p>
            <a:pPr eaLnBrk="1" hangingPunct="1"/>
            <a:endParaRPr lang="en-CA" altLang="en-US" b="1" dirty="0" smtClean="0">
              <a:latin typeface="Arial" pitchFamily="34" charset="0"/>
            </a:endParaRPr>
          </a:p>
          <a:p>
            <a:pPr eaLnBrk="1" hangingPunct="1"/>
            <a:r>
              <a:rPr lang="en-CA" altLang="en-US" b="0" i="1" u="sng" dirty="0" smtClean="0">
                <a:latin typeface="Arial" pitchFamily="34" charset="0"/>
              </a:rPr>
              <a:t>Industry Sectors</a:t>
            </a:r>
          </a:p>
          <a:p>
            <a:pPr marL="0" marR="0" indent="0" algn="l" defTabSz="914107" rtl="0" eaLnBrk="1" fontAlgn="auto" latinLnBrk="0" hangingPunct="1">
              <a:lnSpc>
                <a:spcPct val="100000"/>
              </a:lnSpc>
              <a:spcBef>
                <a:spcPts val="0"/>
              </a:spcBef>
              <a:spcAft>
                <a:spcPts val="0"/>
              </a:spcAft>
              <a:buClrTx/>
              <a:buSzTx/>
              <a:buFontTx/>
              <a:buNone/>
              <a:tabLst/>
              <a:defRPr/>
            </a:pPr>
            <a:r>
              <a:rPr lang="en-US" altLang="en-US" sz="1200" b="1" kern="0" dirty="0" smtClean="0">
                <a:solidFill>
                  <a:srgbClr val="002776"/>
                </a:solidFill>
                <a:cs typeface="Arial" charset="0"/>
              </a:rPr>
              <a:t>FMCG, Banking and Software Services</a:t>
            </a:r>
            <a:r>
              <a:rPr lang="en-US" altLang="en-US" sz="1200" kern="0" dirty="0" smtClean="0">
                <a:solidFill>
                  <a:srgbClr val="002776"/>
                </a:solidFill>
                <a:cs typeface="Arial" charset="0"/>
              </a:rPr>
              <a:t> are the three most popular industry sectors both globally and in Ireland </a:t>
            </a:r>
          </a:p>
          <a:p>
            <a:pPr eaLnBrk="1" hangingPunct="1"/>
            <a:endParaRPr lang="en-CA" altLang="en-US" b="1" dirty="0" smtClean="0">
              <a:latin typeface="Arial" pitchFamily="34" charset="0"/>
            </a:endParaRPr>
          </a:p>
          <a:p>
            <a:pPr marL="0" marR="0" indent="0" algn="l" defTabSz="914107" rtl="0" eaLnBrk="1" fontAlgn="auto" latinLnBrk="0" hangingPunct="1">
              <a:lnSpc>
                <a:spcPct val="100000"/>
              </a:lnSpc>
              <a:spcBef>
                <a:spcPts val="0"/>
              </a:spcBef>
              <a:spcAft>
                <a:spcPts val="0"/>
              </a:spcAft>
              <a:buClrTx/>
              <a:buSzTx/>
              <a:buFontTx/>
              <a:buNone/>
              <a:tabLst/>
              <a:defRPr/>
            </a:pPr>
            <a:r>
              <a:rPr lang="en-US" altLang="en-US" sz="1200" b="1" kern="0" dirty="0" smtClean="0">
                <a:solidFill>
                  <a:srgbClr val="002776"/>
                </a:solidFill>
                <a:cs typeface="Arial" charset="0"/>
              </a:rPr>
              <a:t>FMCG</a:t>
            </a:r>
            <a:r>
              <a:rPr lang="en-US" altLang="en-US" sz="1200" kern="0" dirty="0" smtClean="0">
                <a:solidFill>
                  <a:srgbClr val="002776"/>
                </a:solidFill>
                <a:cs typeface="Arial" charset="0"/>
              </a:rPr>
              <a:t> and </a:t>
            </a:r>
            <a:r>
              <a:rPr lang="en-US" altLang="en-US" sz="1200" b="1" kern="0" dirty="0" smtClean="0">
                <a:solidFill>
                  <a:srgbClr val="002776"/>
                </a:solidFill>
                <a:cs typeface="Arial" charset="0"/>
              </a:rPr>
              <a:t>Banking</a:t>
            </a:r>
            <a:r>
              <a:rPr lang="en-US" altLang="en-US" sz="1200" kern="0" dirty="0" smtClean="0">
                <a:solidFill>
                  <a:srgbClr val="002776"/>
                </a:solidFill>
                <a:cs typeface="Arial" charset="0"/>
              </a:rPr>
              <a:t> are both ranked in 2</a:t>
            </a:r>
            <a:r>
              <a:rPr lang="en-US" altLang="en-US" sz="1200" kern="0" baseline="30000" dirty="0" smtClean="0">
                <a:solidFill>
                  <a:srgbClr val="002776"/>
                </a:solidFill>
                <a:cs typeface="Arial" charset="0"/>
              </a:rPr>
              <a:t>nd</a:t>
            </a:r>
            <a:r>
              <a:rPr lang="en-US" altLang="en-US" sz="1200" kern="0" dirty="0" smtClean="0">
                <a:solidFill>
                  <a:srgbClr val="002776"/>
                </a:solidFill>
                <a:cs typeface="Arial" charset="0"/>
              </a:rPr>
              <a:t> and 3</a:t>
            </a:r>
            <a:r>
              <a:rPr lang="en-US" altLang="en-US" sz="1200" kern="0" baseline="30000" dirty="0" smtClean="0">
                <a:solidFill>
                  <a:srgbClr val="002776"/>
                </a:solidFill>
                <a:cs typeface="Arial" charset="0"/>
              </a:rPr>
              <a:t>rd</a:t>
            </a:r>
            <a:r>
              <a:rPr lang="en-US" altLang="en-US" sz="1200" kern="0" dirty="0" smtClean="0">
                <a:solidFill>
                  <a:srgbClr val="002776"/>
                </a:solidFill>
                <a:cs typeface="Arial" charset="0"/>
              </a:rPr>
              <a:t> place respectively by Irish Business Students.</a:t>
            </a:r>
          </a:p>
          <a:p>
            <a:pPr eaLnBrk="1" hangingPunct="1"/>
            <a:endParaRPr lang="en-CA" altLang="en-US" b="1" dirty="0" smtClean="0">
              <a:latin typeface="Arial" pitchFamily="34" charset="0"/>
            </a:endParaRPr>
          </a:p>
          <a:p>
            <a:pPr eaLnBrk="1" hangingPunct="1"/>
            <a:r>
              <a:rPr lang="en-CA" altLang="en-US" b="0" u="sng" dirty="0" smtClean="0">
                <a:latin typeface="Arial" pitchFamily="34" charset="0"/>
              </a:rPr>
              <a:t>Employers</a:t>
            </a:r>
          </a:p>
          <a:p>
            <a:pPr marL="0" marR="0" lvl="0" indent="0" algn="l" defTabSz="914107" rtl="0" eaLnBrk="1" fontAlgn="auto" latinLnBrk="0" hangingPunct="1">
              <a:lnSpc>
                <a:spcPct val="100000"/>
              </a:lnSpc>
              <a:spcBef>
                <a:spcPts val="0"/>
              </a:spcBef>
              <a:spcAft>
                <a:spcPts val="0"/>
              </a:spcAft>
              <a:buClrTx/>
              <a:buSzTx/>
              <a:buFontTx/>
              <a:buNone/>
              <a:tabLst/>
              <a:defRPr/>
            </a:pPr>
            <a:r>
              <a:rPr lang="en-US" altLang="en-US" sz="1200" kern="0" dirty="0" smtClean="0">
                <a:solidFill>
                  <a:srgbClr val="002776"/>
                </a:solidFill>
                <a:cs typeface="Arial" charset="0"/>
              </a:rPr>
              <a:t>Globally,</a:t>
            </a:r>
            <a:r>
              <a:rPr lang="en-US" altLang="en-US" sz="1200" b="1" kern="0" dirty="0" smtClean="0">
                <a:solidFill>
                  <a:srgbClr val="002776"/>
                </a:solidFill>
                <a:cs typeface="Arial" charset="0"/>
              </a:rPr>
              <a:t> Google</a:t>
            </a:r>
            <a:r>
              <a:rPr lang="en-US" altLang="en-US" sz="1200" kern="0" dirty="0" smtClean="0">
                <a:solidFill>
                  <a:srgbClr val="002776"/>
                </a:solidFill>
                <a:cs typeface="Arial" charset="0"/>
              </a:rPr>
              <a:t> is the most popular employer in 15 out of 28 markets surveyed;</a:t>
            </a:r>
          </a:p>
          <a:p>
            <a:pPr eaLnBrk="1" hangingPunct="1"/>
            <a:endParaRPr lang="en-CA" altLang="en-US" b="1" dirty="0" smtClean="0">
              <a:latin typeface="Arial" pitchFamily="34" charset="0"/>
            </a:endParaRPr>
          </a:p>
          <a:p>
            <a:endParaRPr lang="en-IE" dirty="0"/>
          </a:p>
        </p:txBody>
      </p:sp>
      <p:sp>
        <p:nvSpPr>
          <p:cNvPr id="4" name="Slide Number Placeholder 3"/>
          <p:cNvSpPr>
            <a:spLocks noGrp="1"/>
          </p:cNvSpPr>
          <p:nvPr>
            <p:ph type="sldNum" sz="quarter" idx="10"/>
          </p:nvPr>
        </p:nvSpPr>
        <p:spPr/>
        <p:txBody>
          <a:bodyPr/>
          <a:lstStyle/>
          <a:p>
            <a:fld id="{17BBA5DA-B2FA-43E9-88E5-7332566FB8BF}" type="slidenum">
              <a:rPr lang="en-IE" smtClean="0">
                <a:solidFill>
                  <a:prstClr val="black"/>
                </a:solidFill>
              </a:rPr>
              <a:pPr/>
              <a:t>17</a:t>
            </a:fld>
            <a:endParaRPr lang="en-IE" dirty="0">
              <a:solidFill>
                <a:prstClr val="black"/>
              </a:solidFill>
            </a:endParaRPr>
          </a:p>
        </p:txBody>
      </p:sp>
    </p:spTree>
    <p:extLst>
      <p:ext uri="{BB962C8B-B14F-4D97-AF65-F5344CB8AC3E}">
        <p14:creationId xmlns:p14="http://schemas.microsoft.com/office/powerpoint/2010/main" val="402883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18</a:t>
            </a:fld>
            <a:endParaRPr lang="en-US" dirty="0"/>
          </a:p>
        </p:txBody>
      </p:sp>
    </p:spTree>
    <p:extLst>
      <p:ext uri="{BB962C8B-B14F-4D97-AF65-F5344CB8AC3E}">
        <p14:creationId xmlns:p14="http://schemas.microsoft.com/office/powerpoint/2010/main" val="62352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19</a:t>
            </a:fld>
            <a:endParaRPr lang="en-US" dirty="0"/>
          </a:p>
        </p:txBody>
      </p:sp>
    </p:spTree>
    <p:extLst>
      <p:ext uri="{BB962C8B-B14F-4D97-AF65-F5344CB8AC3E}">
        <p14:creationId xmlns:p14="http://schemas.microsoft.com/office/powerpoint/2010/main" val="166272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3</a:t>
            </a:fld>
            <a:endParaRPr lang="en-US" dirty="0"/>
          </a:p>
        </p:txBody>
      </p:sp>
    </p:spTree>
    <p:extLst>
      <p:ext uri="{BB962C8B-B14F-4D97-AF65-F5344CB8AC3E}">
        <p14:creationId xmlns:p14="http://schemas.microsoft.com/office/powerpoint/2010/main" val="128132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00" dirty="0" smtClean="0">
                <a:solidFill>
                  <a:srgbClr val="002060"/>
                </a:solidFill>
              </a:rPr>
              <a:t>Focus on aspirations and expectations of 60,429 “banking-inclined” students who name a bank among five “ideal employers” and 6,392 “insurance-inclined” students who name an insurer among five “ideal employers”.</a:t>
            </a:r>
          </a:p>
          <a:p>
            <a:endParaRPr lang="en-GB" sz="1100" dirty="0" smtClean="0">
              <a:solidFill>
                <a:srgbClr val="002060"/>
              </a:solidFill>
            </a:endParaRPr>
          </a:p>
          <a:p>
            <a:r>
              <a:rPr lang="en-GB" sz="1100" dirty="0" smtClean="0"/>
              <a:t>For this survey, business students are defined as students of business-related subjects. “Insurance-inclined students” are a subset who put at least one insurer in their top five “ideal employers”. </a:t>
            </a:r>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4</a:t>
            </a:fld>
            <a:endParaRPr lang="en-GB" dirty="0"/>
          </a:p>
        </p:txBody>
      </p:sp>
    </p:spTree>
    <p:extLst>
      <p:ext uri="{BB962C8B-B14F-4D97-AF65-F5344CB8AC3E}">
        <p14:creationId xmlns:p14="http://schemas.microsoft.com/office/powerpoint/2010/main" val="141506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6</a:t>
            </a:fld>
            <a:endParaRPr lang="en-GB" dirty="0"/>
          </a:p>
        </p:txBody>
      </p:sp>
    </p:spTree>
    <p:extLst>
      <p:ext uri="{BB962C8B-B14F-4D97-AF65-F5344CB8AC3E}">
        <p14:creationId xmlns:p14="http://schemas.microsoft.com/office/powerpoint/2010/main" val="53482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10</a:t>
            </a:fld>
            <a:endParaRPr lang="en-GB" dirty="0"/>
          </a:p>
        </p:txBody>
      </p:sp>
    </p:spTree>
    <p:extLst>
      <p:ext uri="{BB962C8B-B14F-4D97-AF65-F5344CB8AC3E}">
        <p14:creationId xmlns:p14="http://schemas.microsoft.com/office/powerpoint/2010/main" val="34990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12</a:t>
            </a:fld>
            <a:endParaRPr lang="en-US" dirty="0"/>
          </a:p>
        </p:txBody>
      </p:sp>
    </p:spTree>
    <p:extLst>
      <p:ext uri="{BB962C8B-B14F-4D97-AF65-F5344CB8AC3E}">
        <p14:creationId xmlns:p14="http://schemas.microsoft.com/office/powerpoint/2010/main" val="288592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690563"/>
            <a:ext cx="4602163" cy="3452812"/>
          </a:xfrm>
        </p:spPr>
      </p:sp>
      <p:sp>
        <p:nvSpPr>
          <p:cNvPr id="3" name="Notes Placeholder 2"/>
          <p:cNvSpPr>
            <a:spLocks noGrp="1"/>
          </p:cNvSpPr>
          <p:nvPr>
            <p:ph type="body" idx="1"/>
          </p:nvPr>
        </p:nvSpPr>
        <p:spPr/>
        <p:txBody>
          <a:bodyPr/>
          <a:lstStyle/>
          <a:p>
            <a:pPr eaLnBrk="1" hangingPunct="1"/>
            <a:endParaRPr lang="en-CA" altLang="en-US" b="1" dirty="0" smtClean="0">
              <a:latin typeface="Arial" pitchFamily="34" charset="0"/>
            </a:endParaRPr>
          </a:p>
          <a:p>
            <a:endParaRPr lang="en-IE" dirty="0"/>
          </a:p>
        </p:txBody>
      </p:sp>
      <p:sp>
        <p:nvSpPr>
          <p:cNvPr id="4" name="Slide Number Placeholder 3"/>
          <p:cNvSpPr>
            <a:spLocks noGrp="1"/>
          </p:cNvSpPr>
          <p:nvPr>
            <p:ph type="sldNum" sz="quarter" idx="10"/>
          </p:nvPr>
        </p:nvSpPr>
        <p:spPr/>
        <p:txBody>
          <a:bodyPr/>
          <a:lstStyle/>
          <a:p>
            <a:fld id="{17BBA5DA-B2FA-43E9-88E5-7332566FB8BF}" type="slidenum">
              <a:rPr lang="en-IE" smtClean="0">
                <a:solidFill>
                  <a:prstClr val="black"/>
                </a:solidFill>
              </a:rPr>
              <a:pPr/>
              <a:t>14</a:t>
            </a:fld>
            <a:endParaRPr lang="en-IE" dirty="0">
              <a:solidFill>
                <a:prstClr val="black"/>
              </a:solidFill>
            </a:endParaRPr>
          </a:p>
        </p:txBody>
      </p:sp>
    </p:spTree>
    <p:extLst>
      <p:ext uri="{BB962C8B-B14F-4D97-AF65-F5344CB8AC3E}">
        <p14:creationId xmlns:p14="http://schemas.microsoft.com/office/powerpoint/2010/main" val="281970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0450" y="690563"/>
            <a:ext cx="4602163" cy="3452812"/>
          </a:xfrm>
        </p:spPr>
      </p:sp>
      <p:sp>
        <p:nvSpPr>
          <p:cNvPr id="3" name="Notes Placeholder 2"/>
          <p:cNvSpPr>
            <a:spLocks noGrp="1"/>
          </p:cNvSpPr>
          <p:nvPr>
            <p:ph type="body" idx="1"/>
          </p:nvPr>
        </p:nvSpPr>
        <p:spPr/>
        <p:txBody>
          <a:bodyPr/>
          <a:lstStyle/>
          <a:p>
            <a:pPr eaLnBrk="1" hangingPunct="1"/>
            <a:r>
              <a:rPr lang="en-CA" altLang="en-US" b="1" dirty="0" smtClean="0">
                <a:latin typeface="Arial" pitchFamily="34" charset="0"/>
              </a:rPr>
              <a:t>Notes</a:t>
            </a:r>
          </a:p>
          <a:p>
            <a:pPr eaLnBrk="1" hangingPunct="1"/>
            <a:endParaRPr lang="en-CA" altLang="en-US" b="1" dirty="0" smtClean="0">
              <a:latin typeface="Arial" pitchFamily="34" charset="0"/>
            </a:endParaRPr>
          </a:p>
          <a:p>
            <a:pPr eaLnBrk="1" hangingPunct="1"/>
            <a:r>
              <a:rPr lang="en-CA" altLang="en-US" b="0" i="1" u="sng" dirty="0" smtClean="0">
                <a:latin typeface="Arial" pitchFamily="34" charset="0"/>
              </a:rPr>
              <a:t>Industry Sectors</a:t>
            </a:r>
          </a:p>
          <a:p>
            <a:pPr marL="0" marR="0" indent="0" algn="l" defTabSz="914107" rtl="0" eaLnBrk="1" fontAlgn="auto" latinLnBrk="0" hangingPunct="1">
              <a:lnSpc>
                <a:spcPct val="100000"/>
              </a:lnSpc>
              <a:spcBef>
                <a:spcPts val="0"/>
              </a:spcBef>
              <a:spcAft>
                <a:spcPts val="0"/>
              </a:spcAft>
              <a:buClrTx/>
              <a:buSzTx/>
              <a:buFontTx/>
              <a:buNone/>
              <a:tabLst/>
              <a:defRPr/>
            </a:pPr>
            <a:r>
              <a:rPr lang="en-US" altLang="en-US" sz="1200" b="1" kern="0" dirty="0" smtClean="0">
                <a:solidFill>
                  <a:srgbClr val="002776"/>
                </a:solidFill>
                <a:cs typeface="Arial" charset="0"/>
              </a:rPr>
              <a:t>FMCG, Banking and Software Services</a:t>
            </a:r>
            <a:r>
              <a:rPr lang="en-US" altLang="en-US" sz="1200" kern="0" dirty="0" smtClean="0">
                <a:solidFill>
                  <a:srgbClr val="002776"/>
                </a:solidFill>
                <a:cs typeface="Arial" charset="0"/>
              </a:rPr>
              <a:t> are the three most popular industry sectors both globally and in Ireland </a:t>
            </a:r>
          </a:p>
          <a:p>
            <a:pPr eaLnBrk="1" hangingPunct="1"/>
            <a:endParaRPr lang="en-CA" altLang="en-US" b="1" dirty="0" smtClean="0">
              <a:latin typeface="Arial" pitchFamily="34" charset="0"/>
            </a:endParaRPr>
          </a:p>
          <a:p>
            <a:pPr marL="0" marR="0" indent="0" algn="l" defTabSz="914107" rtl="0" eaLnBrk="1" fontAlgn="auto" latinLnBrk="0" hangingPunct="1">
              <a:lnSpc>
                <a:spcPct val="100000"/>
              </a:lnSpc>
              <a:spcBef>
                <a:spcPts val="0"/>
              </a:spcBef>
              <a:spcAft>
                <a:spcPts val="0"/>
              </a:spcAft>
              <a:buClrTx/>
              <a:buSzTx/>
              <a:buFontTx/>
              <a:buNone/>
              <a:tabLst/>
              <a:defRPr/>
            </a:pPr>
            <a:r>
              <a:rPr lang="en-US" altLang="en-US" sz="1200" b="1" kern="0" dirty="0" smtClean="0">
                <a:solidFill>
                  <a:srgbClr val="002776"/>
                </a:solidFill>
                <a:cs typeface="Arial" charset="0"/>
              </a:rPr>
              <a:t>FMCG</a:t>
            </a:r>
            <a:r>
              <a:rPr lang="en-US" altLang="en-US" sz="1200" kern="0" dirty="0" smtClean="0">
                <a:solidFill>
                  <a:srgbClr val="002776"/>
                </a:solidFill>
                <a:cs typeface="Arial" charset="0"/>
              </a:rPr>
              <a:t> and </a:t>
            </a:r>
            <a:r>
              <a:rPr lang="en-US" altLang="en-US" sz="1200" b="1" kern="0" dirty="0" smtClean="0">
                <a:solidFill>
                  <a:srgbClr val="002776"/>
                </a:solidFill>
                <a:cs typeface="Arial" charset="0"/>
              </a:rPr>
              <a:t>Banking</a:t>
            </a:r>
            <a:r>
              <a:rPr lang="en-US" altLang="en-US" sz="1200" kern="0" dirty="0" smtClean="0">
                <a:solidFill>
                  <a:srgbClr val="002776"/>
                </a:solidFill>
                <a:cs typeface="Arial" charset="0"/>
              </a:rPr>
              <a:t> are both ranked in 2</a:t>
            </a:r>
            <a:r>
              <a:rPr lang="en-US" altLang="en-US" sz="1200" kern="0" baseline="30000" dirty="0" smtClean="0">
                <a:solidFill>
                  <a:srgbClr val="002776"/>
                </a:solidFill>
                <a:cs typeface="Arial" charset="0"/>
              </a:rPr>
              <a:t>nd</a:t>
            </a:r>
            <a:r>
              <a:rPr lang="en-US" altLang="en-US" sz="1200" kern="0" dirty="0" smtClean="0">
                <a:solidFill>
                  <a:srgbClr val="002776"/>
                </a:solidFill>
                <a:cs typeface="Arial" charset="0"/>
              </a:rPr>
              <a:t> and 3</a:t>
            </a:r>
            <a:r>
              <a:rPr lang="en-US" altLang="en-US" sz="1200" kern="0" baseline="30000" dirty="0" smtClean="0">
                <a:solidFill>
                  <a:srgbClr val="002776"/>
                </a:solidFill>
                <a:cs typeface="Arial" charset="0"/>
              </a:rPr>
              <a:t>rd</a:t>
            </a:r>
            <a:r>
              <a:rPr lang="en-US" altLang="en-US" sz="1200" kern="0" dirty="0" smtClean="0">
                <a:solidFill>
                  <a:srgbClr val="002776"/>
                </a:solidFill>
                <a:cs typeface="Arial" charset="0"/>
              </a:rPr>
              <a:t> place respectively by Irish Business Students.</a:t>
            </a:r>
          </a:p>
          <a:p>
            <a:pPr eaLnBrk="1" hangingPunct="1"/>
            <a:endParaRPr lang="en-CA" altLang="en-US" b="1" dirty="0" smtClean="0">
              <a:latin typeface="Arial" pitchFamily="34" charset="0"/>
            </a:endParaRPr>
          </a:p>
          <a:p>
            <a:pPr eaLnBrk="1" hangingPunct="1"/>
            <a:r>
              <a:rPr lang="en-CA" altLang="en-US" b="0" u="sng" dirty="0" smtClean="0">
                <a:latin typeface="Arial" pitchFamily="34" charset="0"/>
              </a:rPr>
              <a:t>Employers</a:t>
            </a:r>
          </a:p>
          <a:p>
            <a:pPr marL="0" marR="0" lvl="0" indent="0" algn="l" defTabSz="914107" rtl="0" eaLnBrk="1" fontAlgn="auto" latinLnBrk="0" hangingPunct="1">
              <a:lnSpc>
                <a:spcPct val="100000"/>
              </a:lnSpc>
              <a:spcBef>
                <a:spcPts val="0"/>
              </a:spcBef>
              <a:spcAft>
                <a:spcPts val="0"/>
              </a:spcAft>
              <a:buClrTx/>
              <a:buSzTx/>
              <a:buFontTx/>
              <a:buNone/>
              <a:tabLst/>
              <a:defRPr/>
            </a:pPr>
            <a:r>
              <a:rPr lang="en-US" altLang="en-US" sz="1200" kern="0" dirty="0" smtClean="0">
                <a:solidFill>
                  <a:srgbClr val="002776"/>
                </a:solidFill>
                <a:cs typeface="Arial" charset="0"/>
              </a:rPr>
              <a:t>Globally,</a:t>
            </a:r>
            <a:r>
              <a:rPr lang="en-US" altLang="en-US" sz="1200" b="1" kern="0" dirty="0" smtClean="0">
                <a:solidFill>
                  <a:srgbClr val="002776"/>
                </a:solidFill>
                <a:cs typeface="Arial" charset="0"/>
              </a:rPr>
              <a:t> Google</a:t>
            </a:r>
            <a:r>
              <a:rPr lang="en-US" altLang="en-US" sz="1200" kern="0" dirty="0" smtClean="0">
                <a:solidFill>
                  <a:srgbClr val="002776"/>
                </a:solidFill>
                <a:cs typeface="Arial" charset="0"/>
              </a:rPr>
              <a:t> is the most popular employer in 15 out of 28 markets surveyed;</a:t>
            </a:r>
          </a:p>
          <a:p>
            <a:pPr eaLnBrk="1" hangingPunct="1"/>
            <a:endParaRPr lang="en-CA" altLang="en-US" b="1" dirty="0" smtClean="0">
              <a:latin typeface="Arial" pitchFamily="34" charset="0"/>
            </a:endParaRPr>
          </a:p>
          <a:p>
            <a:endParaRPr lang="en-IE" dirty="0"/>
          </a:p>
        </p:txBody>
      </p:sp>
      <p:sp>
        <p:nvSpPr>
          <p:cNvPr id="4" name="Slide Number Placeholder 3"/>
          <p:cNvSpPr>
            <a:spLocks noGrp="1"/>
          </p:cNvSpPr>
          <p:nvPr>
            <p:ph type="sldNum" sz="quarter" idx="10"/>
          </p:nvPr>
        </p:nvSpPr>
        <p:spPr/>
        <p:txBody>
          <a:bodyPr/>
          <a:lstStyle/>
          <a:p>
            <a:fld id="{17BBA5DA-B2FA-43E9-88E5-7332566FB8BF}" type="slidenum">
              <a:rPr lang="en-IE" smtClean="0">
                <a:solidFill>
                  <a:prstClr val="black"/>
                </a:solidFill>
              </a:rPr>
              <a:pPr/>
              <a:t>15</a:t>
            </a:fld>
            <a:endParaRPr lang="en-IE" dirty="0">
              <a:solidFill>
                <a:prstClr val="black"/>
              </a:solidFill>
            </a:endParaRPr>
          </a:p>
        </p:txBody>
      </p:sp>
    </p:spTree>
    <p:extLst>
      <p:ext uri="{BB962C8B-B14F-4D97-AF65-F5344CB8AC3E}">
        <p14:creationId xmlns:p14="http://schemas.microsoft.com/office/powerpoint/2010/main" val="52259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16</a:t>
            </a:fld>
            <a:endParaRPr lang="en-US" dirty="0"/>
          </a:p>
        </p:txBody>
      </p:sp>
    </p:spTree>
    <p:extLst>
      <p:ext uri="{BB962C8B-B14F-4D97-AF65-F5344CB8AC3E}">
        <p14:creationId xmlns:p14="http://schemas.microsoft.com/office/powerpoint/2010/main" val="7018700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8.xml"/><Relationship Id="rId7" Type="http://schemas.openxmlformats.org/officeDocument/2006/relationships/image" Target="../media/image1.jp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10.xml"/><Relationship Id="rId10" Type="http://schemas.openxmlformats.org/officeDocument/2006/relationships/image" Target="../media/image3.jpeg"/><Relationship Id="rId4" Type="http://schemas.openxmlformats.org/officeDocument/2006/relationships/tags" Target="../tags/tag9.xml"/><Relationship Id="rId9"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8.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9.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5.xml"/><Relationship Id="rId7" Type="http://schemas.openxmlformats.org/officeDocument/2006/relationships/image" Target="../media/image6.jpg"/><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oleObject" Target="../embeddings/oleObject6.bin"/><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2.xml"/><Relationship Id="rId7"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7.v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8.v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9.v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7.jp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02">
    <p:bg>
      <p:bgPr>
        <a:solidFill>
          <a:schemeClr val="bg1"/>
        </a:solidFill>
        <a:effectLst/>
      </p:bgPr>
    </p:bg>
    <p:spTree>
      <p:nvGrpSpPr>
        <p:cNvPr id="1" name=""/>
        <p:cNvGrpSpPr/>
        <p:nvPr/>
      </p:nvGrpSpPr>
      <p:grpSpPr>
        <a:xfrm>
          <a:off x="0" y="0"/>
          <a:ext cx="0" cy="0"/>
          <a:chOff x="0" y="0"/>
          <a:chExt cx="0" cy="0"/>
        </a:xfrm>
      </p:grpSpPr>
      <p:pic>
        <p:nvPicPr>
          <p:cNvPr id="4" name="Picture 3" descr="Icon_Cover.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1900" y="1428751"/>
            <a:ext cx="4102100" cy="5429249"/>
          </a:xfrm>
          <a:prstGeom prst="rect">
            <a:avLst/>
          </a:prstGeom>
        </p:spPr>
      </p:pic>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23870"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custDataLst>
              <p:tags r:id="rId3"/>
            </p:custDataLst>
          </p:nvPr>
        </p:nvSpPr>
        <p:spPr>
          <a:xfrm>
            <a:off x="426971" y="6247919"/>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0" smtClean="0"/>
            </a:lvl1pPr>
          </a:lstStyle>
          <a:p>
            <a:r>
              <a:rPr lang="en-AU" noProof="0" dirty="0" smtClean="0"/>
              <a:t>Click to edit Master subtitle style</a:t>
            </a:r>
            <a:endParaRPr lang="en-US" noProof="0" dirty="0"/>
          </a:p>
        </p:txBody>
      </p:sp>
      <p:sp>
        <p:nvSpPr>
          <p:cNvPr id="110" name="Title Placeholder 1"/>
          <p:cNvSpPr>
            <a:spLocks noGrp="1"/>
          </p:cNvSpPr>
          <p:nvPr>
            <p:ph type="ctrTitle" hasCustomPrompt="1"/>
            <p:custDataLst>
              <p:tags r:id="rId4"/>
            </p:custDataLst>
          </p:nvPr>
        </p:nvSpPr>
        <p:spPr>
          <a:xfrm>
            <a:off x="1075981" y="2581815"/>
            <a:ext cx="2941809" cy="752954"/>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AU" noProof="0" dirty="0" smtClean="0"/>
              <a:t>Click to edit Master title style </a:t>
            </a:r>
            <a:endParaRPr lang="en-US" noProof="0" dirty="0" smtClean="0"/>
          </a:p>
        </p:txBody>
      </p:sp>
      <p:pic>
        <p:nvPicPr>
          <p:cNvPr id="7" name="Picture 5" descr="DEL_PRI_RGB"/>
          <p:cNvPicPr>
            <a:picLocks noChangeArrowheads="1"/>
          </p:cNvPicPr>
          <p:nvPr userDrawn="1">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bwMode="auto">
          <a:xfrm>
            <a:off x="273577" y="261936"/>
            <a:ext cx="1961623" cy="445944"/>
          </a:xfrm>
          <a:prstGeom prst="rect">
            <a:avLst/>
          </a:prstGeom>
          <a:noFill/>
          <a:ln w="9525">
            <a:noFill/>
            <a:miter lim="800000"/>
            <a:headEnd/>
            <a:tailEnd/>
          </a:ln>
        </p:spPr>
      </p:pic>
      <p:pic>
        <p:nvPicPr>
          <p:cNvPr id="9" name="Picture 8" descr="GreenHouse_Logo.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524159" y="307201"/>
            <a:ext cx="3224378" cy="335700"/>
          </a:xfrm>
          <a:prstGeom prst="rect">
            <a:avLst/>
          </a:prstGeom>
        </p:spPr>
      </p:pic>
    </p:spTree>
    <p:extLst>
      <p:ext uri="{BB962C8B-B14F-4D97-AF65-F5344CB8AC3E}">
        <p14:creationId xmlns:p14="http://schemas.microsoft.com/office/powerpoint/2010/main" val="2798956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blipFill rotWithShape="1">
          <a:blip r:embed="rId5"/>
          <a:stretch>
            <a:fillRect/>
          </a:stretch>
        </a:blipFill>
        <a:effectLst/>
      </p:bgPr>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43315"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0"/>
          </p:nvPr>
        </p:nvSpPr>
        <p:spPr/>
        <p:txBody>
          <a:bodyPr/>
          <a:lstStyle>
            <a:lvl1pPr>
              <a:defRPr>
                <a:solidFill>
                  <a:srgbClr val="FFFFFF"/>
                </a:solidFill>
              </a:defRPr>
            </a:lvl1pPr>
          </a:lstStyle>
          <a:p>
            <a:fld id="{BB3EB412-ADD0-4785-835D-74F14F7EE1C4}"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Deloitte Greenhouse PowerPoint timesaver</a:t>
            </a:r>
            <a:endParaRPr lang="en-US" dirty="0"/>
          </a:p>
        </p:txBody>
      </p:sp>
      <p:sp>
        <p:nvSpPr>
          <p:cNvPr id="2" name="Title Placeholder 1"/>
          <p:cNvSpPr>
            <a:spLocks noGrp="1"/>
          </p:cNvSpPr>
          <p:nvPr>
            <p:ph type="ctrTitle"/>
            <p:custDataLst>
              <p:tags r:id="rId3"/>
            </p:custDataLst>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AU" noProof="0" smtClean="0"/>
              <a:t>Click to edit Master title style</a:t>
            </a:r>
            <a:endParaRPr lang="en-US" noProof="0" dirty="0"/>
          </a:p>
        </p:txBody>
      </p:sp>
    </p:spTree>
    <p:extLst>
      <p:ext uri="{BB962C8B-B14F-4D97-AF65-F5344CB8AC3E}">
        <p14:creationId xmlns:p14="http://schemas.microsoft.com/office/powerpoint/2010/main" val="287912783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blipFill rotWithShape="1">
          <a:blip r:embed="rId5"/>
          <a:stretch>
            <a:fillRect/>
          </a:stretch>
        </a:blipFill>
        <a:effectLst/>
      </p:bgPr>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44339"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0"/>
          </p:nvPr>
        </p:nvSpPr>
        <p:spPr/>
        <p:txBody>
          <a:bodyPr/>
          <a:lstStyle>
            <a:lvl1pPr>
              <a:defRPr>
                <a:solidFill>
                  <a:srgbClr val="FFFFFF"/>
                </a:solidFill>
              </a:defRPr>
            </a:lvl1pPr>
          </a:lstStyle>
          <a:p>
            <a:fld id="{BB3EB412-ADD0-4785-835D-74F14F7EE1C4}"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Deloitte Greenhouse PowerPoint timesaver</a:t>
            </a:r>
            <a:endParaRPr lang="en-US" dirty="0"/>
          </a:p>
        </p:txBody>
      </p:sp>
      <p:sp>
        <p:nvSpPr>
          <p:cNvPr id="2" name="Title Placeholder 1"/>
          <p:cNvSpPr>
            <a:spLocks noGrp="1"/>
          </p:cNvSpPr>
          <p:nvPr>
            <p:ph type="ctrTitle"/>
            <p:custDataLst>
              <p:tags r:id="rId3"/>
            </p:custDataLst>
          </p:nvPr>
        </p:nvSpPr>
        <p:spPr>
          <a:xfrm>
            <a:off x="1142820" y="2618107"/>
            <a:ext cx="6207508" cy="1282573"/>
          </a:xfrm>
        </p:spPr>
        <p:txBody>
          <a:bodyPr>
            <a:spAutoFit/>
          </a:bodyPr>
          <a:lstStyle>
            <a:lvl1pPr>
              <a:lnSpc>
                <a:spcPts val="4888"/>
              </a:lnSpc>
              <a:defRPr sz="5400" b="0">
                <a:solidFill>
                  <a:schemeClr val="tx1"/>
                </a:solidFill>
                <a:latin typeface="Times New Roman" pitchFamily="18" charset="0"/>
              </a:defRPr>
            </a:lvl1pPr>
          </a:lstStyle>
          <a:p>
            <a:r>
              <a:rPr lang="en-AU" noProof="0" dirty="0" smtClean="0"/>
              <a:t>Click to edit Master title style</a:t>
            </a:r>
            <a:endParaRPr lang="en-US" noProof="0" dirty="0"/>
          </a:p>
        </p:txBody>
      </p:sp>
    </p:spTree>
    <p:extLst>
      <p:ext uri="{BB962C8B-B14F-4D97-AF65-F5344CB8AC3E}">
        <p14:creationId xmlns:p14="http://schemas.microsoft.com/office/powerpoint/2010/main" val="35950980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3EB412-ADD0-4785-835D-74F14F7EE1C4}" type="slidenum">
              <a:rPr lang="en-US" smtClean="0"/>
              <a:pPr/>
              <a:t>‹#›</a:t>
            </a:fld>
            <a:endParaRPr lang="en-US" dirty="0"/>
          </a:p>
        </p:txBody>
      </p:sp>
      <p:sp>
        <p:nvSpPr>
          <p:cNvPr id="3" name="Footer Placeholder 2"/>
          <p:cNvSpPr>
            <a:spLocks noGrp="1"/>
          </p:cNvSpPr>
          <p:nvPr>
            <p:ph type="ftr" sz="quarter" idx="11"/>
          </p:nvPr>
        </p:nvSpPr>
        <p:spPr>
          <a:xfrm>
            <a:off x="771525" y="6554788"/>
            <a:ext cx="4318000" cy="129138"/>
          </a:xfrm>
        </p:spPr>
        <p:txBody>
          <a:bodyPr/>
          <a:lstStyle/>
          <a:p>
            <a:r>
              <a:rPr lang="en-GB" smtClean="0"/>
              <a:t>Deloitte Greenhouse PowerPoint timesaver – October 2013</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19" descr="DEL_PRI_RGB"/>
          <p:cNvPicPr>
            <a:picLocks noChangeAspect="1" noChangeArrowheads="1"/>
          </p:cNvPicPr>
          <p:nvPr userDrawn="1"/>
        </p:nvPicPr>
        <p:blipFill>
          <a:blip r:embed="rId2" cstate="print"/>
          <a:srcRect l="11237" t="27428" r="9845" b="25551"/>
          <a:stretch>
            <a:fillRect/>
          </a:stretch>
        </p:blipFill>
        <p:spPr bwMode="auto">
          <a:xfrm>
            <a:off x="318558" y="3287633"/>
            <a:ext cx="3795712" cy="896938"/>
          </a:xfrm>
          <a:prstGeom prst="rect">
            <a:avLst/>
          </a:prstGeom>
          <a:noFill/>
          <a:ln w="9525">
            <a:noFill/>
            <a:miter lim="800000"/>
            <a:headEnd/>
            <a:tailEnd/>
          </a:ln>
        </p:spPr>
      </p:pic>
      <p:sp>
        <p:nvSpPr>
          <p:cNvPr id="7" name="TextBox 7"/>
          <p:cNvSpPr txBox="1">
            <a:spLocks noChangeArrowheads="1"/>
          </p:cNvSpPr>
          <p:nvPr userDrawn="1"/>
        </p:nvSpPr>
        <p:spPr bwMode="auto">
          <a:xfrm>
            <a:off x="367915" y="4551484"/>
            <a:ext cx="8382000" cy="2275729"/>
          </a:xfrm>
          <a:prstGeom prst="rect">
            <a:avLst/>
          </a:prstGeom>
          <a:noFill/>
          <a:ln w="9525">
            <a:noFill/>
            <a:miter lim="800000"/>
            <a:headEnd/>
            <a:tailEnd/>
          </a:ln>
        </p:spPr>
        <p:txBody>
          <a:bodyPr lIns="36000" rIns="36000"/>
          <a:lstStyle>
            <a:defPPr>
              <a:defRPr lang="en-US"/>
            </a:defPPr>
            <a:lvl1pPr>
              <a:defRPr sz="1000">
                <a:solidFill>
                  <a:srgbClr val="002776"/>
                </a:solidFill>
                <a:latin typeface="+mn-lt"/>
                <a:cs typeface="Arial" pitchFamily="34" charset="0"/>
              </a:defRPr>
            </a:lvl1pPr>
            <a:lvl2pPr marL="428625" indent="28575">
              <a:defRPr sz="1900">
                <a:latin typeface="Arial" pitchFamily="34" charset="0"/>
                <a:cs typeface="Arial" pitchFamily="34" charset="0"/>
              </a:defRPr>
            </a:lvl2pPr>
            <a:lvl3pPr marL="858838" indent="55563">
              <a:defRPr sz="1900">
                <a:latin typeface="Arial" pitchFamily="34" charset="0"/>
                <a:cs typeface="Arial" pitchFamily="34" charset="0"/>
              </a:defRPr>
            </a:lvl3pPr>
            <a:lvl4pPr marL="1289050" indent="82550">
              <a:defRPr sz="1900">
                <a:latin typeface="Arial" pitchFamily="34" charset="0"/>
                <a:cs typeface="Arial" pitchFamily="34" charset="0"/>
              </a:defRPr>
            </a:lvl4pPr>
            <a:lvl5pPr marL="1717675" indent="111125">
              <a:defRPr sz="1900">
                <a:latin typeface="Arial" pitchFamily="34" charset="0"/>
                <a:cs typeface="Arial" pitchFamily="34" charset="0"/>
              </a:defRPr>
            </a:lvl5pPr>
            <a:lvl6pPr>
              <a:defRPr sz="1900">
                <a:latin typeface="Arial" pitchFamily="34" charset="0"/>
                <a:cs typeface="Arial" pitchFamily="34" charset="0"/>
              </a:defRPr>
            </a:lvl6pPr>
            <a:lvl7pPr>
              <a:defRPr sz="1900">
                <a:latin typeface="Arial" pitchFamily="34" charset="0"/>
                <a:cs typeface="Arial" pitchFamily="34" charset="0"/>
              </a:defRPr>
            </a:lvl7pPr>
            <a:lvl8pPr>
              <a:defRPr sz="1900">
                <a:latin typeface="Arial" pitchFamily="34" charset="0"/>
                <a:cs typeface="Arial" pitchFamily="34" charset="0"/>
              </a:defRPr>
            </a:lvl8pPr>
            <a:lvl9pPr>
              <a:defRPr sz="1900">
                <a:latin typeface="Arial" pitchFamily="34" charset="0"/>
                <a:cs typeface="Arial" pitchFamily="34" charset="0"/>
              </a:defRPr>
            </a:lvl9pPr>
          </a:lstStyle>
          <a:p>
            <a:r>
              <a:rPr lang="en-US" sz="900" b="1" dirty="0" smtClean="0"/>
              <a:t>Note: </a:t>
            </a:r>
            <a:r>
              <a:rPr lang="en-US" sz="900" dirty="0" smtClean="0"/>
              <a:t>Insert information as indicated below, and replace fields with appropriate DTTL required language.  Member Firms should consult with their legal counsel and/or Reputation and Risk Leader for the required language. DTTL communications should comply with the DTTL Language and Style Guide. The DTTL required legal language doc is accessible from the Templates section of Brand Space.</a:t>
            </a:r>
          </a:p>
          <a:p>
            <a:endParaRPr lang="en-US" sz="900" dirty="0" smtClean="0"/>
          </a:p>
          <a:p>
            <a:r>
              <a:rPr lang="en-US" sz="900" dirty="0" smtClean="0"/>
              <a:t>Deloitte refers to one or more of Deloitte </a:t>
            </a:r>
            <a:r>
              <a:rPr lang="en-US" sz="900" dirty="0" err="1" smtClean="0"/>
              <a:t>Touche</a:t>
            </a:r>
            <a:r>
              <a:rPr lang="en-US" sz="900" dirty="0" smtClean="0"/>
              <a:t> Tohmatsu Limited, a UK private company limited by guarantee, and its network of member firms, each of which is a legally separate and independent entity. Please see </a:t>
            </a:r>
            <a:r>
              <a:rPr lang="en-US" sz="900" b="1" dirty="0" err="1" smtClean="0"/>
              <a:t>www.deloitte.com</a:t>
            </a:r>
            <a:r>
              <a:rPr lang="en-US" sz="900" b="1" dirty="0" smtClean="0"/>
              <a:t>/about </a:t>
            </a:r>
            <a:r>
              <a:rPr lang="en-US" sz="900" dirty="0" smtClean="0"/>
              <a:t>for a detailed description of the legal structure of Deloitte </a:t>
            </a:r>
            <a:r>
              <a:rPr lang="en-US" sz="900" dirty="0" err="1" smtClean="0"/>
              <a:t>Touche</a:t>
            </a:r>
            <a:r>
              <a:rPr lang="en-US" sz="900" dirty="0" smtClean="0"/>
              <a:t> Tohmatsu Limited and its member firms. </a:t>
            </a:r>
          </a:p>
          <a:p>
            <a:endParaRPr lang="en-US" sz="900" dirty="0" smtClean="0"/>
          </a:p>
          <a:p>
            <a:r>
              <a:rPr lang="en-US" sz="900" dirty="0" smtClean="0"/>
              <a:t>[</a:t>
            </a:r>
            <a:r>
              <a:rPr lang="en-US" sz="900" b="1" dirty="0" smtClean="0"/>
              <a:t>Member Firms: </a:t>
            </a:r>
            <a:r>
              <a:rPr lang="en-US" sz="900" dirty="0" smtClean="0"/>
              <a:t>Insert description of your Member Firm’s national structure, confirmed with your Member Firm Legal Counsel and/or Member Firm Reputation and Risk Leader]</a:t>
            </a:r>
          </a:p>
          <a:p>
            <a:endParaRPr lang="en-US" sz="900" dirty="0" smtClean="0"/>
          </a:p>
          <a:p>
            <a:r>
              <a:rPr lang="en-US" sz="900" dirty="0" smtClean="0"/>
              <a:t>[</a:t>
            </a:r>
            <a:r>
              <a:rPr lang="en-US" sz="900" b="1" dirty="0" smtClean="0"/>
              <a:t>Member Firms and DTTL: </a:t>
            </a:r>
            <a:r>
              <a:rPr lang="en-US" sz="900" dirty="0" smtClean="0"/>
              <a:t>Insert appropriate internal or external disclaimer language]</a:t>
            </a:r>
          </a:p>
          <a:p>
            <a:endParaRPr lang="en-US" sz="900" dirty="0" smtClean="0"/>
          </a:p>
          <a:p>
            <a:r>
              <a:rPr lang="en-US" sz="900" dirty="0" smtClean="0"/>
              <a:t>[</a:t>
            </a:r>
            <a:r>
              <a:rPr lang="en-US" sz="900" b="1" dirty="0" smtClean="0"/>
              <a:t>Member Firms and DTTL: </a:t>
            </a:r>
            <a:r>
              <a:rPr lang="en-US" sz="900" dirty="0" smtClean="0"/>
              <a:t>Insert appropriate copyright]</a:t>
            </a:r>
          </a:p>
        </p:txBody>
      </p:sp>
    </p:spTree>
    <p:extLst>
      <p:ext uri="{BB962C8B-B14F-4D97-AF65-F5344CB8AC3E}">
        <p14:creationId xmlns:p14="http://schemas.microsoft.com/office/powerpoint/2010/main" val="1800961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9056F814-CD6D-9B4F-8023-2AEE2D0EB57E}" type="datetimeFigureOut">
              <a:rPr lang="en-US" smtClean="0"/>
              <a:t>2/11/2016</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096C547-6FB6-324E-9971-83B914AC242C}" type="slidenum">
              <a:rPr lang="en-US" smtClean="0"/>
              <a:t>‹#›</a:t>
            </a:fld>
            <a:endParaRPr lang="en-US" dirty="0"/>
          </a:p>
        </p:txBody>
      </p:sp>
    </p:spTree>
    <p:extLst>
      <p:ext uri="{BB962C8B-B14F-4D97-AF65-F5344CB8AC3E}">
        <p14:creationId xmlns:p14="http://schemas.microsoft.com/office/powerpoint/2010/main" val="273605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GB" dirty="0" smtClean="0"/>
              <a:t>Click to edit Master title style</a:t>
            </a:r>
            <a:endParaRPr lang="en-GB" dirty="0"/>
          </a:p>
        </p:txBody>
      </p:sp>
      <p:sp>
        <p:nvSpPr>
          <p:cNvPr id="9" name="Subtitle 2"/>
          <p:cNvSpPr>
            <a:spLocks noGrp="1"/>
          </p:cNvSpPr>
          <p:nvPr>
            <p:ph type="body" sz="quarter" idx="13"/>
          </p:nvPr>
        </p:nvSpPr>
        <p:spPr>
          <a:xfrm>
            <a:off x="370113" y="765175"/>
            <a:ext cx="8388000" cy="969282"/>
          </a:xfrm>
          <a:prstGeom prst="rect">
            <a:avLst/>
          </a:prstGeom>
        </p:spPr>
        <p:txBody>
          <a:bodyPr>
            <a:normAutofit/>
          </a:bodyPr>
          <a:lstStyle>
            <a:lvl1pPr marL="0" indent="0">
              <a:buNone/>
              <a:defRPr sz="3000" b="0">
                <a:solidFill>
                  <a:schemeClr val="accent5"/>
                </a:solidFill>
              </a:defRPr>
            </a:lvl1pPr>
          </a:lstStyle>
          <a:p>
            <a:pPr lvl="0"/>
            <a:r>
              <a:rPr lang="en-GB" dirty="0" smtClean="0"/>
              <a:t>Click to edit Master text styles</a:t>
            </a:r>
          </a:p>
        </p:txBody>
      </p:sp>
      <p:sp>
        <p:nvSpPr>
          <p:cNvPr id="20" name="Text Placeholder 3"/>
          <p:cNvSpPr>
            <a:spLocks noGrp="1"/>
          </p:cNvSpPr>
          <p:nvPr>
            <p:ph type="body" sz="quarter" idx="14"/>
          </p:nvPr>
        </p:nvSpPr>
        <p:spPr>
          <a:xfrm>
            <a:off x="370800" y="1803543"/>
            <a:ext cx="8388000" cy="4536000"/>
          </a:xfrm>
          <a:prstGeom prst="rect">
            <a:avLst/>
          </a:prstGeom>
        </p:spPr>
        <p:txBody>
          <a:bodyPr/>
          <a:lstStyle>
            <a:lvl1pPr marL="0" indent="0">
              <a:buNone/>
              <a:defRPr/>
            </a:lvl1pPr>
            <a:lvl2pPr marL="266700" indent="-266700">
              <a:buFont typeface="Arial" pitchFamily="34" charset="0"/>
              <a:buChar char="•"/>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5"/>
          </p:nvPr>
        </p:nvSpPr>
        <p:spPr/>
        <p:txBody>
          <a:bodyPr/>
          <a:lstStyle/>
          <a:p>
            <a:r>
              <a:rPr lang="en-GB" dirty="0" smtClean="0"/>
              <a:t>Title</a:t>
            </a:r>
            <a:endParaRPr lang="en-GB" dirty="0"/>
          </a:p>
        </p:txBody>
      </p:sp>
      <p:sp>
        <p:nvSpPr>
          <p:cNvPr id="3" name="Slide Number Placeholder 2"/>
          <p:cNvSpPr>
            <a:spLocks noGrp="1"/>
          </p:cNvSpPr>
          <p:nvPr>
            <p:ph type="sldNum" sz="quarter" idx="16"/>
          </p:nvPr>
        </p:nvSpPr>
        <p:spPr/>
        <p:txBody>
          <a:body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9959185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02">
    <p:bg>
      <p:bgPr>
        <a:solidFill>
          <a:schemeClr val="bg1"/>
        </a:solidFill>
        <a:effectLst/>
      </p:bgPr>
    </p:bg>
    <p:spTree>
      <p:nvGrpSpPr>
        <p:cNvPr id="1" name=""/>
        <p:cNvGrpSpPr/>
        <p:nvPr/>
      </p:nvGrpSpPr>
      <p:grpSpPr>
        <a:xfrm>
          <a:off x="0" y="0"/>
          <a:ext cx="0" cy="0"/>
          <a:chOff x="0" y="0"/>
          <a:chExt cx="0" cy="0"/>
        </a:xfrm>
      </p:grpSpPr>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75"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Title Placeholder 1"/>
          <p:cNvSpPr>
            <a:spLocks noGrp="1"/>
          </p:cNvSpPr>
          <p:nvPr>
            <p:ph type="ctrTitle" hasCustomPrompt="1"/>
            <p:custDataLst>
              <p:tags r:id="rId3"/>
            </p:custDataLst>
          </p:nvPr>
        </p:nvSpPr>
        <p:spPr>
          <a:xfrm>
            <a:off x="1009141" y="1541463"/>
            <a:ext cx="2941809" cy="752954"/>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AU" noProof="0" dirty="0" smtClean="0"/>
              <a:t>Click to edit Master title style </a:t>
            </a:r>
            <a:endParaRPr lang="en-US" noProof="0" dirty="0" smtClean="0"/>
          </a:p>
        </p:txBody>
      </p:sp>
      <p:pic>
        <p:nvPicPr>
          <p:cNvPr id="7" name="Picture 5" descr="DEL_PRI_RGB"/>
          <p:cNvPicPr>
            <a:picLocks noChangeArrowheads="1"/>
          </p:cNvPicPr>
          <p:nvPr userDrawn="1">
            <p:custDataLst>
              <p:tags r:id="rId4"/>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273577" y="261936"/>
            <a:ext cx="1961623" cy="445944"/>
          </a:xfrm>
          <a:prstGeom prst="rect">
            <a:avLst/>
          </a:prstGeom>
          <a:noFill/>
          <a:ln w="9525">
            <a:noFill/>
            <a:miter lim="800000"/>
            <a:headEnd/>
            <a:tailEnd/>
          </a:ln>
        </p:spPr>
      </p:pic>
      <p:pic>
        <p:nvPicPr>
          <p:cNvPr id="11" name="Picture 10" descr="PrimaryLogo_01.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73517" y="5525460"/>
            <a:ext cx="2374083" cy="953590"/>
          </a:xfrm>
          <a:prstGeom prst="rect">
            <a:avLst/>
          </a:prstGeom>
        </p:spPr>
      </p:pic>
      <p:pic>
        <p:nvPicPr>
          <p:cNvPr id="2" name="Picture 1" descr="Innovation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13238" y="1541463"/>
            <a:ext cx="4830762" cy="3270310"/>
          </a:xfrm>
          <a:prstGeom prst="rect">
            <a:avLst/>
          </a:prstGeom>
        </p:spPr>
      </p:pic>
    </p:spTree>
    <p:extLst>
      <p:ext uri="{BB962C8B-B14F-4D97-AF65-F5344CB8AC3E}">
        <p14:creationId xmlns:p14="http://schemas.microsoft.com/office/powerpoint/2010/main" val="25953441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03">
    <p:bg>
      <p:bgPr>
        <a:solidFill>
          <a:schemeClr val="bg1"/>
        </a:solidFill>
        <a:effectLst/>
      </p:bgPr>
    </p:bg>
    <p:spTree>
      <p:nvGrpSpPr>
        <p:cNvPr id="1" name=""/>
        <p:cNvGrpSpPr/>
        <p:nvPr/>
      </p:nvGrpSpPr>
      <p:grpSpPr>
        <a:xfrm>
          <a:off x="0" y="0"/>
          <a:ext cx="0" cy="0"/>
          <a:chOff x="0" y="0"/>
          <a:chExt cx="0" cy="0"/>
        </a:xfrm>
      </p:grpSpPr>
      <p:pic>
        <p:nvPicPr>
          <p:cNvPr id="3" name="Picture 2" descr="Icon_Cover0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7792" y="0"/>
            <a:ext cx="6076208" cy="6858000"/>
          </a:xfrm>
          <a:prstGeom prst="rect">
            <a:avLst/>
          </a:prstGeom>
        </p:spPr>
      </p:pic>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76784"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Placeholder 1"/>
          <p:cNvSpPr>
            <a:spLocks noGrp="1"/>
          </p:cNvSpPr>
          <p:nvPr>
            <p:ph type="ctrTitle" hasCustomPrompt="1"/>
            <p:custDataLst>
              <p:tags r:id="rId3"/>
            </p:custDataLst>
          </p:nvPr>
        </p:nvSpPr>
        <p:spPr>
          <a:xfrm>
            <a:off x="1023994" y="3584474"/>
            <a:ext cx="2941809" cy="752954"/>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AU" noProof="0" dirty="0" smtClean="0"/>
              <a:t>Click to edit Master title style </a:t>
            </a:r>
            <a:endParaRPr lang="en-US" noProof="0" dirty="0" smtClean="0"/>
          </a:p>
        </p:txBody>
      </p:sp>
      <p:sp>
        <p:nvSpPr>
          <p:cNvPr id="8" name="Title Placeholder 1"/>
          <p:cNvSpPr txBox="1">
            <a:spLocks/>
          </p:cNvSpPr>
          <p:nvPr userDrawn="1">
            <p:custDataLst>
              <p:tags r:id="rId4"/>
            </p:custDataLst>
          </p:nvPr>
        </p:nvSpPr>
        <p:spPr bwMode="auto">
          <a:xfrm>
            <a:off x="1027862" y="4479585"/>
            <a:ext cx="2937941" cy="112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57998" rtl="0" eaLnBrk="0" fontAlgn="base" latinLnBrk="0" hangingPunct="0">
              <a:lnSpc>
                <a:spcPts val="2800"/>
              </a:lnSpc>
              <a:spcBef>
                <a:spcPct val="0"/>
              </a:spcBef>
              <a:spcAft>
                <a:spcPct val="0"/>
              </a:spcAft>
              <a:tabLst/>
              <a:defRPr sz="2800" b="0" kern="1200">
                <a:solidFill>
                  <a:schemeClr val="tx2"/>
                </a:solidFill>
                <a:latin typeface="Times New Roman" pitchFamily="18" charset="0"/>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AU" dirty="0" smtClean="0">
                <a:solidFill>
                  <a:srgbClr val="92D400"/>
                </a:solidFill>
              </a:rPr>
              <a:t>Title 2 - Times New Roman 28 </a:t>
            </a:r>
            <a:r>
              <a:rPr lang="en-AU" dirty="0" err="1" smtClean="0">
                <a:solidFill>
                  <a:srgbClr val="92D400"/>
                </a:solidFill>
              </a:rPr>
              <a:t>pt</a:t>
            </a:r>
            <a:endParaRPr lang="en-US" dirty="0" smtClean="0">
              <a:solidFill>
                <a:srgbClr val="92D400"/>
              </a:solidFill>
            </a:endParaRPr>
          </a:p>
        </p:txBody>
      </p:sp>
      <p:sp>
        <p:nvSpPr>
          <p:cNvPr id="9" name="Text Placeholder 2"/>
          <p:cNvSpPr>
            <a:spLocks noGrp="1"/>
          </p:cNvSpPr>
          <p:nvPr>
            <p:ph type="subTitle" idx="1"/>
            <p:custDataLst>
              <p:tags r:id="rId5"/>
            </p:custDataLst>
          </p:nvPr>
        </p:nvSpPr>
        <p:spPr>
          <a:xfrm>
            <a:off x="426971" y="6247919"/>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0" smtClean="0"/>
            </a:lvl1pPr>
          </a:lstStyle>
          <a:p>
            <a:r>
              <a:rPr lang="en-AU" noProof="0" dirty="0" smtClean="0"/>
              <a:t>Click to edit Master subtitle style</a:t>
            </a:r>
            <a:endParaRPr lang="en-US" noProof="0" dirty="0"/>
          </a:p>
        </p:txBody>
      </p:sp>
    </p:spTree>
    <p:extLst>
      <p:ext uri="{BB962C8B-B14F-4D97-AF65-F5344CB8AC3E}">
        <p14:creationId xmlns:p14="http://schemas.microsoft.com/office/powerpoint/2010/main" val="9638356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5359" name="think-cell Slide" r:id="rId9" imgW="0" imgH="0" progId="">
                  <p:embed/>
                </p:oleObj>
              </mc:Choice>
              <mc:Fallback>
                <p:oleObj name="think-cell Slide" r:id="rId9" imgW="0" imgH="0" progId="">
                  <p:embed/>
                  <p:pic>
                    <p:nvPicPr>
                      <p:cNvPr id="0" name="AutoShape 9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custDataLst>
              <p:tags r:id="rId3"/>
            </p:custDataLst>
          </p:nvPr>
        </p:nvSpPr>
        <p:spPr bwMode="auto">
          <a:xfrm>
            <a:off x="396875" y="300038"/>
            <a:ext cx="8350250" cy="595311"/>
          </a:xfrm>
          <a:prstGeom prst="rect">
            <a:avLst/>
          </a:prstGeom>
          <a:noFill/>
          <a:ln w="9525">
            <a:noFill/>
            <a:miter lim="800000"/>
            <a:headEnd/>
            <a:tailEnd/>
          </a:ln>
        </p:spPr>
        <p:txBody>
          <a:bodyPr/>
          <a:lstStyle/>
          <a:p>
            <a:pPr lvl="0"/>
            <a:r>
              <a:rPr lang="en-AU" noProof="0" smtClean="0"/>
              <a:t>Click to edit Master title style</a:t>
            </a:r>
            <a:endParaRPr lang="en-US" noProof="0" dirty="0" smtClean="0"/>
          </a:p>
        </p:txBody>
      </p:sp>
      <p:sp>
        <p:nvSpPr>
          <p:cNvPr id="11" name="Text Placeholder 7"/>
          <p:cNvSpPr>
            <a:spLocks noGrp="1"/>
          </p:cNvSpPr>
          <p:nvPr>
            <p:ph type="body" sz="quarter" idx="12"/>
            <p:custDataLst>
              <p:tags r:id="rId4"/>
            </p:custDataLst>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solidFill>
                  <a:schemeClr val="bg1">
                    <a:lumMod val="50000"/>
                  </a:schemeClr>
                </a:solidFill>
              </a:defRPr>
            </a:lvl1pPr>
            <a:lvl2pPr marL="180000" indent="-180000">
              <a:lnSpc>
                <a:spcPct val="100000"/>
              </a:lnSpc>
              <a:spcBef>
                <a:spcPts val="400"/>
              </a:spcBef>
              <a:spcAft>
                <a:spcPts val="0"/>
              </a:spcAft>
              <a:defRPr>
                <a:solidFill>
                  <a:schemeClr val="bg1">
                    <a:lumMod val="50000"/>
                  </a:schemeClr>
                </a:solidFill>
              </a:defRPr>
            </a:lvl2pPr>
            <a:lvl3pPr marL="360000" indent="-180000">
              <a:lnSpc>
                <a:spcPct val="100000"/>
              </a:lnSpc>
              <a:spcBef>
                <a:spcPts val="400"/>
              </a:spcBef>
              <a:spcAft>
                <a:spcPts val="0"/>
              </a:spcAft>
              <a:defRPr sz="1200">
                <a:solidFill>
                  <a:schemeClr val="bg1">
                    <a:lumMod val="50000"/>
                  </a:schemeClr>
                </a:solidFill>
              </a:defRPr>
            </a:lvl3pPr>
            <a:lvl4pPr marL="540000" indent="-180000">
              <a:lnSpc>
                <a:spcPct val="100000"/>
              </a:lnSpc>
              <a:spcBef>
                <a:spcPts val="400"/>
              </a:spcBef>
              <a:spcAft>
                <a:spcPts val="0"/>
              </a:spcAft>
              <a:defRPr sz="1200">
                <a:solidFill>
                  <a:schemeClr val="bg1">
                    <a:lumMod val="50000"/>
                  </a:schemeClr>
                </a:solidFill>
              </a:defRPr>
            </a:lvl4pPr>
            <a:lvl5pPr marL="720000">
              <a:lnSpc>
                <a:spcPct val="100000"/>
              </a:lnSpc>
              <a:spcBef>
                <a:spcPts val="400"/>
              </a:spcBef>
              <a:spcAft>
                <a:spcPts val="0"/>
              </a:spcAft>
              <a:defRPr sz="1200">
                <a:solidFill>
                  <a:schemeClr val="bg1">
                    <a:lumMod val="50000"/>
                  </a:schemeClr>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US" noProof="0" dirty="0"/>
          </a:p>
        </p:txBody>
      </p:sp>
      <p:sp>
        <p:nvSpPr>
          <p:cNvPr id="8" name="Slide Number Placeholder 3"/>
          <p:cNvSpPr>
            <a:spLocks noGrp="1"/>
          </p:cNvSpPr>
          <p:nvPr>
            <p:ph type="sldNum" sz="quarter" idx="13"/>
            <p:custDataLst>
              <p:tags r:id="rId5"/>
            </p:custDataLst>
          </p:nvPr>
        </p:nvSpPr>
        <p:spPr/>
        <p:txBody>
          <a:bodyPr/>
          <a:lstStyle>
            <a:lvl1pPr>
              <a:defRPr/>
            </a:lvl1pPr>
          </a:lstStyle>
          <a:p>
            <a:fld id="{07DDA470-64EC-4838-8513-FA93D4181BA0}" type="slidenum">
              <a:rPr lang="en-US"/>
              <a:pPr/>
              <a:t>‹#›</a:t>
            </a:fld>
            <a:endParaRPr lang="en-US"/>
          </a:p>
        </p:txBody>
      </p:sp>
      <p:sp>
        <p:nvSpPr>
          <p:cNvPr id="9" name="Footer Placeholder 4"/>
          <p:cNvSpPr>
            <a:spLocks noGrp="1"/>
          </p:cNvSpPr>
          <p:nvPr>
            <p:ph type="ftr" sz="quarter" idx="14"/>
            <p:custDataLst>
              <p:tags r:id="rId6"/>
            </p:custDataLst>
          </p:nvPr>
        </p:nvSpPr>
        <p:spPr>
          <a:xfrm>
            <a:off x="771525" y="6554788"/>
            <a:ext cx="4318000" cy="129138"/>
          </a:xfrm>
        </p:spPr>
        <p:txBody>
          <a:bodyPr/>
          <a:lstStyle>
            <a:lvl1pPr>
              <a:defRPr/>
            </a:lvl1pPr>
          </a:lstStyle>
          <a:p>
            <a:r>
              <a:rPr lang="en-GB" smtClean="0"/>
              <a:t>Deloitte Greenhouse PowerPoint timesaver – October 2013</a:t>
            </a:r>
            <a:endParaRPr lang="en-US" dirty="0"/>
          </a:p>
        </p:txBody>
      </p:sp>
      <p:sp>
        <p:nvSpPr>
          <p:cNvPr id="12" name="Rectangle 11"/>
          <p:cNvSpPr>
            <a:spLocks noChangeArrowheads="1"/>
          </p:cNvSpPr>
          <p:nvPr userDrawn="1">
            <p:custDataLst>
              <p:tags r:id="rId7"/>
            </p:custDataLst>
          </p:nvPr>
        </p:nvSpPr>
        <p:spPr bwMode="auto">
          <a:xfrm>
            <a:off x="6201913" y="6554788"/>
            <a:ext cx="2508700"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smtClean="0">
                <a:solidFill>
                  <a:schemeClr val="tx2"/>
                </a:solidFill>
              </a:rPr>
              <a:t>[Member Firms and DTTL: Insert appropriate copyright]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6380" name="think-cell Slide" r:id="rId10" imgW="0" imgH="0" progId="">
                  <p:embed/>
                </p:oleObj>
              </mc:Choice>
              <mc:Fallback>
                <p:oleObj name="think-cell Slide" r:id="rId10" imgW="0" imgH="0" progId="">
                  <p:embed/>
                  <p:pic>
                    <p:nvPicPr>
                      <p:cNvPr id="0" name="AutoShape 9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Placeholder 1"/>
          <p:cNvSpPr>
            <a:spLocks noGrp="1"/>
          </p:cNvSpPr>
          <p:nvPr>
            <p:ph type="title"/>
            <p:custDataLst>
              <p:tags r:id="rId3"/>
            </p:custDataLst>
          </p:nvPr>
        </p:nvSpPr>
        <p:spPr bwMode="auto">
          <a:xfrm>
            <a:off x="396875" y="300038"/>
            <a:ext cx="8350250" cy="595311"/>
          </a:xfrm>
          <a:prstGeom prst="rect">
            <a:avLst/>
          </a:prstGeom>
          <a:noFill/>
          <a:ln w="9525">
            <a:noFill/>
            <a:miter lim="800000"/>
            <a:headEnd/>
            <a:tailEnd/>
          </a:ln>
        </p:spPr>
        <p:txBody>
          <a:bodyPr/>
          <a:lstStyle/>
          <a:p>
            <a:pPr lvl="0"/>
            <a:r>
              <a:rPr lang="en-AU" noProof="0" smtClean="0"/>
              <a:t>Click to edit Master title style</a:t>
            </a:r>
            <a:endParaRPr lang="en-US" noProof="0" smtClean="0"/>
          </a:p>
        </p:txBody>
      </p:sp>
      <p:sp>
        <p:nvSpPr>
          <p:cNvPr id="9" name="Slide Number Placeholder 9"/>
          <p:cNvSpPr>
            <a:spLocks noGrp="1"/>
          </p:cNvSpPr>
          <p:nvPr>
            <p:ph type="sldNum" sz="quarter" idx="14"/>
            <p:custDataLst>
              <p:tags r:id="rId4"/>
            </p:custDataLst>
          </p:nvPr>
        </p:nvSpPr>
        <p:spPr/>
        <p:txBody>
          <a:bodyPr/>
          <a:lstStyle>
            <a:lvl1pPr>
              <a:defRPr/>
            </a:lvl1pPr>
          </a:lstStyle>
          <a:p>
            <a:fld id="{F4DAC4A7-70A2-4D69-9E7D-CA1A422029CA}" type="slidenum">
              <a:rPr lang="en-US"/>
              <a:pPr/>
              <a:t>‹#›</a:t>
            </a:fld>
            <a:endParaRPr lang="en-US"/>
          </a:p>
        </p:txBody>
      </p:sp>
      <p:sp>
        <p:nvSpPr>
          <p:cNvPr id="11" name="Footer Placeholder 10"/>
          <p:cNvSpPr>
            <a:spLocks noGrp="1"/>
          </p:cNvSpPr>
          <p:nvPr>
            <p:ph type="ftr" sz="quarter" idx="15"/>
            <p:custDataLst>
              <p:tags r:id="rId5"/>
            </p:custDataLst>
          </p:nvPr>
        </p:nvSpPr>
        <p:spPr>
          <a:xfrm>
            <a:off x="771525" y="6554788"/>
            <a:ext cx="4318000" cy="129138"/>
          </a:xfrm>
        </p:spPr>
        <p:txBody>
          <a:bodyPr/>
          <a:lstStyle>
            <a:lvl1pPr>
              <a:defRPr/>
            </a:lvl1pPr>
          </a:lstStyle>
          <a:p>
            <a:r>
              <a:rPr lang="en-GB" smtClean="0"/>
              <a:t>Deloitte Greenhouse PowerPoint timesaver – October 2013</a:t>
            </a:r>
            <a:endParaRPr lang="en-US" dirty="0"/>
          </a:p>
        </p:txBody>
      </p:sp>
      <p:sp>
        <p:nvSpPr>
          <p:cNvPr id="13" name="Text Placeholder 7"/>
          <p:cNvSpPr>
            <a:spLocks noGrp="1"/>
          </p:cNvSpPr>
          <p:nvPr>
            <p:ph type="body" sz="quarter" idx="12"/>
            <p:custDataLst>
              <p:tags r:id="rId6"/>
            </p:custDataLst>
          </p:nvPr>
        </p:nvSpPr>
        <p:spPr>
          <a:xfrm>
            <a:off x="396874" y="1123950"/>
            <a:ext cx="3995739" cy="5186363"/>
          </a:xfrm>
          <a:prstGeom prst="rect">
            <a:avLst/>
          </a:prstGeom>
        </p:spPr>
        <p:txBody>
          <a:bodyPr wrap="square" lIns="0" tIns="0" rIns="0" bIns="0"/>
          <a:lstStyle>
            <a:lvl1pPr>
              <a:lnSpc>
                <a:spcPct val="100000"/>
              </a:lnSpc>
              <a:spcBef>
                <a:spcPts val="400"/>
              </a:spcBef>
              <a:spcAft>
                <a:spcPts val="0"/>
              </a:spcAft>
              <a:defRPr>
                <a:solidFill>
                  <a:srgbClr val="7F7F7F"/>
                </a:solidFill>
              </a:defRPr>
            </a:lvl1pPr>
            <a:lvl2pPr marL="180000" indent="-180000">
              <a:lnSpc>
                <a:spcPct val="100000"/>
              </a:lnSpc>
              <a:spcBef>
                <a:spcPts val="400"/>
              </a:spcBef>
              <a:spcAft>
                <a:spcPts val="0"/>
              </a:spcAft>
              <a:defRPr>
                <a:solidFill>
                  <a:srgbClr val="7F7F7F"/>
                </a:solidFill>
              </a:defRPr>
            </a:lvl2pPr>
            <a:lvl3pPr marL="360000" indent="-180000">
              <a:lnSpc>
                <a:spcPct val="100000"/>
              </a:lnSpc>
              <a:spcBef>
                <a:spcPts val="400"/>
              </a:spcBef>
              <a:spcAft>
                <a:spcPts val="0"/>
              </a:spcAft>
              <a:defRPr sz="1200">
                <a:solidFill>
                  <a:srgbClr val="7F7F7F"/>
                </a:solidFill>
              </a:defRPr>
            </a:lvl3pPr>
            <a:lvl4pPr marL="540000" indent="-180000">
              <a:lnSpc>
                <a:spcPct val="100000"/>
              </a:lnSpc>
              <a:spcBef>
                <a:spcPts val="400"/>
              </a:spcBef>
              <a:spcAft>
                <a:spcPts val="0"/>
              </a:spcAft>
              <a:defRPr sz="1200">
                <a:solidFill>
                  <a:srgbClr val="7F7F7F"/>
                </a:solidFill>
              </a:defRPr>
            </a:lvl4pPr>
            <a:lvl5pPr marL="720000">
              <a:lnSpc>
                <a:spcPct val="100000"/>
              </a:lnSpc>
              <a:spcBef>
                <a:spcPts val="400"/>
              </a:spcBef>
              <a:spcAft>
                <a:spcPts val="0"/>
              </a:spcAft>
              <a:defRPr sz="1200">
                <a:solidFill>
                  <a:srgbClr val="7F7F7F"/>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US" noProof="0" dirty="0"/>
          </a:p>
        </p:txBody>
      </p:sp>
      <p:sp>
        <p:nvSpPr>
          <p:cNvPr id="14" name="Text Placeholder 7"/>
          <p:cNvSpPr>
            <a:spLocks noGrp="1"/>
          </p:cNvSpPr>
          <p:nvPr>
            <p:ph type="body" sz="quarter" idx="16"/>
            <p:custDataLst>
              <p:tags r:id="rId7"/>
            </p:custDataLst>
          </p:nvPr>
        </p:nvSpPr>
        <p:spPr>
          <a:xfrm>
            <a:off x="4751386" y="1122362"/>
            <a:ext cx="3995739" cy="5186363"/>
          </a:xfrm>
          <a:prstGeom prst="rect">
            <a:avLst/>
          </a:prstGeom>
        </p:spPr>
        <p:txBody>
          <a:bodyPr wrap="square" lIns="0" tIns="0" rIns="0" bIns="0"/>
          <a:lstStyle>
            <a:lvl1pPr>
              <a:lnSpc>
                <a:spcPct val="100000"/>
              </a:lnSpc>
              <a:spcBef>
                <a:spcPts val="400"/>
              </a:spcBef>
              <a:spcAft>
                <a:spcPts val="0"/>
              </a:spcAft>
              <a:defRPr>
                <a:solidFill>
                  <a:srgbClr val="7F7F7F"/>
                </a:solidFill>
              </a:defRPr>
            </a:lvl1pPr>
            <a:lvl2pPr marL="180000" indent="-180000">
              <a:lnSpc>
                <a:spcPct val="100000"/>
              </a:lnSpc>
              <a:spcBef>
                <a:spcPts val="400"/>
              </a:spcBef>
              <a:spcAft>
                <a:spcPts val="0"/>
              </a:spcAft>
              <a:defRPr>
                <a:solidFill>
                  <a:srgbClr val="7F7F7F"/>
                </a:solidFill>
              </a:defRPr>
            </a:lvl2pPr>
            <a:lvl3pPr marL="360000" indent="-180000">
              <a:lnSpc>
                <a:spcPct val="100000"/>
              </a:lnSpc>
              <a:spcBef>
                <a:spcPts val="400"/>
              </a:spcBef>
              <a:spcAft>
                <a:spcPts val="0"/>
              </a:spcAft>
              <a:defRPr sz="1200">
                <a:solidFill>
                  <a:srgbClr val="7F7F7F"/>
                </a:solidFill>
              </a:defRPr>
            </a:lvl3pPr>
            <a:lvl4pPr marL="540000" indent="-180000">
              <a:lnSpc>
                <a:spcPct val="100000"/>
              </a:lnSpc>
              <a:spcBef>
                <a:spcPts val="400"/>
              </a:spcBef>
              <a:spcAft>
                <a:spcPts val="0"/>
              </a:spcAft>
              <a:defRPr sz="1200">
                <a:solidFill>
                  <a:srgbClr val="7F7F7F"/>
                </a:solidFill>
              </a:defRPr>
            </a:lvl4pPr>
            <a:lvl5pPr marL="720000">
              <a:lnSpc>
                <a:spcPct val="100000"/>
              </a:lnSpc>
              <a:spcBef>
                <a:spcPts val="400"/>
              </a:spcBef>
              <a:spcAft>
                <a:spcPts val="0"/>
              </a:spcAft>
              <a:defRPr sz="1200">
                <a:solidFill>
                  <a:srgbClr val="7F7F7F"/>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US" noProof="0" dirty="0"/>
          </a:p>
        </p:txBody>
      </p:sp>
      <p:sp>
        <p:nvSpPr>
          <p:cNvPr id="10" name="Rectangle 9"/>
          <p:cNvSpPr>
            <a:spLocks noChangeArrowheads="1"/>
          </p:cNvSpPr>
          <p:nvPr userDrawn="1">
            <p:custDataLst>
              <p:tags r:id="rId8"/>
            </p:custDataLst>
          </p:nvPr>
        </p:nvSpPr>
        <p:spPr bwMode="auto">
          <a:xfrm>
            <a:off x="6201913" y="6554788"/>
            <a:ext cx="2508700"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smtClean="0">
                <a:solidFill>
                  <a:schemeClr val="tx2"/>
                </a:solidFill>
              </a:rPr>
              <a:t>[Member Firms and DTTL: Insert appropriate copyright]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Slide x1">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45364"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AU" noProof="0" smtClean="0"/>
              <a:t>Click to edit Master title style</a:t>
            </a:r>
            <a:endParaRPr lang="en-US" noProof="0" dirty="0"/>
          </a:p>
        </p:txBody>
      </p:sp>
      <p:sp>
        <p:nvSpPr>
          <p:cNvPr id="6" name="Slide Number Placeholder 2"/>
          <p:cNvSpPr>
            <a:spLocks noGrp="1"/>
          </p:cNvSpPr>
          <p:nvPr>
            <p:ph type="sldNum" sz="quarter" idx="10"/>
            <p:custDataLst>
              <p:tags r:id="rId4"/>
            </p:custDataLst>
          </p:nvPr>
        </p:nvSpPr>
        <p:spPr/>
        <p:txBody>
          <a:bodyPr/>
          <a:lstStyle>
            <a:lvl1pPr>
              <a:defRPr/>
            </a:lvl1pPr>
          </a:lstStyle>
          <a:p>
            <a:fld id="{A96B2407-E3DE-42EE-BB9A-9ADA55DC3674}" type="slidenum">
              <a:rPr lang="en-US"/>
              <a:pPr/>
              <a:t>‹#›</a:t>
            </a:fld>
            <a:endParaRPr lang="en-US" dirty="0"/>
          </a:p>
        </p:txBody>
      </p:sp>
      <p:sp>
        <p:nvSpPr>
          <p:cNvPr id="7" name="Footer Placeholder 3"/>
          <p:cNvSpPr>
            <a:spLocks noGrp="1"/>
          </p:cNvSpPr>
          <p:nvPr>
            <p:ph type="ftr" sz="quarter" idx="11"/>
            <p:custDataLst>
              <p:tags r:id="rId5"/>
            </p:custDataLst>
          </p:nvPr>
        </p:nvSpPr>
        <p:spPr>
          <a:xfrm>
            <a:off x="771525" y="6554788"/>
            <a:ext cx="4318000" cy="129138"/>
          </a:xfrm>
        </p:spPr>
        <p:txBody>
          <a:bodyPr/>
          <a:lstStyle>
            <a:lvl1pPr>
              <a:defRPr/>
            </a:lvl1pPr>
          </a:lstStyle>
          <a:p>
            <a:r>
              <a:rPr lang="en-GB" smtClean="0"/>
              <a:t>Deloitte Greenhouse PowerPoint timesaver – October 2013</a:t>
            </a:r>
            <a:endParaRPr lang="en-US" dirty="0"/>
          </a:p>
        </p:txBody>
      </p:sp>
      <p:sp>
        <p:nvSpPr>
          <p:cNvPr id="10" name="Picture Placeholder 9"/>
          <p:cNvSpPr>
            <a:spLocks noGrp="1"/>
          </p:cNvSpPr>
          <p:nvPr>
            <p:ph type="pic" sz="quarter" idx="12" hasCustomPrompt="1"/>
          </p:nvPr>
        </p:nvSpPr>
        <p:spPr>
          <a:xfrm>
            <a:off x="404813" y="1174750"/>
            <a:ext cx="8343164" cy="5147917"/>
          </a:xfrm>
          <a:prstGeom prst="rect">
            <a:avLst/>
          </a:prstGeom>
        </p:spPr>
        <p:txBody>
          <a:bodyPr vert="horz"/>
          <a:lstStyle>
            <a:lvl1pPr marL="0" indent="0">
              <a:defRPr>
                <a:solidFill>
                  <a:srgbClr val="7F7F7F"/>
                </a:solidFill>
              </a:defRPr>
            </a:lvl1pPr>
          </a:lstStyle>
          <a:p>
            <a:r>
              <a:rPr lang="en-US" dirty="0" smtClean="0"/>
              <a:t>Click the icon in the </a:t>
            </a:r>
            <a:r>
              <a:rPr lang="en-US" dirty="0" err="1" smtClean="0"/>
              <a:t>centre</a:t>
            </a:r>
            <a:r>
              <a:rPr lang="en-US" dirty="0" smtClean="0"/>
              <a:t> of the box to insert an image. This layout should be used for one images only. If you have more than one image use the appropriate layout in the slide options panel.</a:t>
            </a:r>
            <a:endParaRPr lang="en-US" dirty="0"/>
          </a:p>
        </p:txBody>
      </p:sp>
      <p:sp>
        <p:nvSpPr>
          <p:cNvPr id="8" name="Rectangle 7"/>
          <p:cNvSpPr>
            <a:spLocks noChangeArrowheads="1"/>
          </p:cNvSpPr>
          <p:nvPr userDrawn="1">
            <p:custDataLst>
              <p:tags r:id="rId6"/>
            </p:custDataLst>
          </p:nvPr>
        </p:nvSpPr>
        <p:spPr bwMode="auto">
          <a:xfrm>
            <a:off x="6201913" y="6554788"/>
            <a:ext cx="2508700"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smtClean="0">
                <a:solidFill>
                  <a:schemeClr val="tx2"/>
                </a:solidFill>
              </a:rPr>
              <a:t>[Member Firms and DTTL: Insert appropriate copyright]</a:t>
            </a:r>
          </a:p>
        </p:txBody>
      </p:sp>
    </p:spTree>
    <p:extLst>
      <p:ext uri="{BB962C8B-B14F-4D97-AF65-F5344CB8AC3E}">
        <p14:creationId xmlns:p14="http://schemas.microsoft.com/office/powerpoint/2010/main" val="207281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Slide x4a">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46388"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AU" noProof="0" smtClean="0"/>
              <a:t>Click to edit Master title style</a:t>
            </a:r>
            <a:endParaRPr lang="en-US" noProof="0" dirty="0"/>
          </a:p>
        </p:txBody>
      </p:sp>
      <p:sp>
        <p:nvSpPr>
          <p:cNvPr id="6" name="Slide Number Placeholder 2"/>
          <p:cNvSpPr>
            <a:spLocks noGrp="1"/>
          </p:cNvSpPr>
          <p:nvPr>
            <p:ph type="sldNum" sz="quarter" idx="10"/>
            <p:custDataLst>
              <p:tags r:id="rId4"/>
            </p:custDataLst>
          </p:nvPr>
        </p:nvSpPr>
        <p:spPr/>
        <p:txBody>
          <a:bodyPr/>
          <a:lstStyle>
            <a:lvl1pPr>
              <a:defRPr/>
            </a:lvl1pPr>
          </a:lstStyle>
          <a:p>
            <a:fld id="{A96B2407-E3DE-42EE-BB9A-9ADA55DC3674}" type="slidenum">
              <a:rPr lang="en-US"/>
              <a:pPr/>
              <a:t>‹#›</a:t>
            </a:fld>
            <a:endParaRPr lang="en-US" dirty="0"/>
          </a:p>
        </p:txBody>
      </p:sp>
      <p:sp>
        <p:nvSpPr>
          <p:cNvPr id="7" name="Footer Placeholder 3"/>
          <p:cNvSpPr>
            <a:spLocks noGrp="1"/>
          </p:cNvSpPr>
          <p:nvPr>
            <p:ph type="ftr" sz="quarter" idx="11"/>
            <p:custDataLst>
              <p:tags r:id="rId5"/>
            </p:custDataLst>
          </p:nvPr>
        </p:nvSpPr>
        <p:spPr>
          <a:xfrm>
            <a:off x="771525" y="6554788"/>
            <a:ext cx="4318000" cy="129138"/>
          </a:xfrm>
        </p:spPr>
        <p:txBody>
          <a:bodyPr/>
          <a:lstStyle>
            <a:lvl1pPr>
              <a:defRPr/>
            </a:lvl1pPr>
          </a:lstStyle>
          <a:p>
            <a:r>
              <a:rPr lang="en-GB" smtClean="0"/>
              <a:t>Deloitte Greenhouse PowerPoint timesaver – October 2013</a:t>
            </a:r>
            <a:endParaRPr lang="en-US" dirty="0"/>
          </a:p>
        </p:txBody>
      </p:sp>
      <p:sp>
        <p:nvSpPr>
          <p:cNvPr id="10" name="Picture Placeholder 9"/>
          <p:cNvSpPr>
            <a:spLocks noGrp="1"/>
          </p:cNvSpPr>
          <p:nvPr>
            <p:ph type="pic" sz="quarter" idx="12" hasCustomPrompt="1"/>
          </p:nvPr>
        </p:nvSpPr>
        <p:spPr>
          <a:xfrm>
            <a:off x="404813" y="1174751"/>
            <a:ext cx="4072689" cy="2452678"/>
          </a:xfrm>
          <a:prstGeom prst="rect">
            <a:avLst/>
          </a:prstGeom>
        </p:spPr>
        <p:txBody>
          <a:bodyPr vert="horz"/>
          <a:lstStyle>
            <a:lvl1pPr marL="0" indent="0">
              <a:defRPr>
                <a:solidFill>
                  <a:srgbClr val="7F7F7F"/>
                </a:solidFill>
              </a:defRPr>
            </a:lvl1pPr>
          </a:lstStyle>
          <a:p>
            <a:r>
              <a:rPr lang="en-US" dirty="0" smtClean="0"/>
              <a:t>Click the icon in the </a:t>
            </a:r>
            <a:r>
              <a:rPr lang="en-US" dirty="0" err="1" smtClean="0"/>
              <a:t>centre</a:t>
            </a:r>
            <a:r>
              <a:rPr lang="en-US" dirty="0" smtClean="0"/>
              <a:t> of the box to insert an image. This layout should be used for four images only. If you have less than four images use the appropriate layout in the slide options panel.</a:t>
            </a:r>
            <a:endParaRPr lang="en-US" dirty="0"/>
          </a:p>
        </p:txBody>
      </p:sp>
      <p:sp>
        <p:nvSpPr>
          <p:cNvPr id="11" name="Picture Placeholder 9"/>
          <p:cNvSpPr>
            <a:spLocks noGrp="1"/>
          </p:cNvSpPr>
          <p:nvPr>
            <p:ph type="pic" sz="quarter" idx="13" hasCustomPrompt="1"/>
          </p:nvPr>
        </p:nvSpPr>
        <p:spPr>
          <a:xfrm>
            <a:off x="4675287" y="1174751"/>
            <a:ext cx="4072689" cy="2452678"/>
          </a:xfrm>
          <a:prstGeom prst="rect">
            <a:avLst/>
          </a:prstGeom>
        </p:spPr>
        <p:txBody>
          <a:bodyPr vert="horz"/>
          <a:lstStyle>
            <a:lvl1pPr>
              <a:defRPr>
                <a:solidFill>
                  <a:srgbClr val="7F7F7F"/>
                </a:solidFill>
              </a:defRPr>
            </a:lvl1pPr>
          </a:lstStyle>
          <a:p>
            <a:r>
              <a:rPr lang="en-US" dirty="0" smtClean="0"/>
              <a:t>Insert picture here</a:t>
            </a:r>
            <a:endParaRPr lang="en-US" dirty="0"/>
          </a:p>
        </p:txBody>
      </p:sp>
      <p:sp>
        <p:nvSpPr>
          <p:cNvPr id="12" name="Picture Placeholder 9"/>
          <p:cNvSpPr>
            <a:spLocks noGrp="1"/>
          </p:cNvSpPr>
          <p:nvPr>
            <p:ph type="pic" sz="quarter" idx="14" hasCustomPrompt="1"/>
          </p:nvPr>
        </p:nvSpPr>
        <p:spPr>
          <a:xfrm>
            <a:off x="404813" y="3850486"/>
            <a:ext cx="4072689" cy="2452678"/>
          </a:xfrm>
          <a:prstGeom prst="rect">
            <a:avLst/>
          </a:prstGeom>
        </p:spPr>
        <p:txBody>
          <a:bodyPr vert="horz"/>
          <a:lstStyle>
            <a:lvl1pPr marL="0" indent="0">
              <a:defRPr>
                <a:solidFill>
                  <a:srgbClr val="7F7F7F"/>
                </a:solidFill>
              </a:defRPr>
            </a:lvl1pPr>
          </a:lstStyle>
          <a:p>
            <a:r>
              <a:rPr lang="en-US" dirty="0" smtClean="0"/>
              <a:t>Insert picture here</a:t>
            </a:r>
            <a:endParaRPr lang="en-US" dirty="0"/>
          </a:p>
        </p:txBody>
      </p:sp>
      <p:sp>
        <p:nvSpPr>
          <p:cNvPr id="13" name="Picture Placeholder 9"/>
          <p:cNvSpPr>
            <a:spLocks noGrp="1"/>
          </p:cNvSpPr>
          <p:nvPr>
            <p:ph type="pic" sz="quarter" idx="15" hasCustomPrompt="1"/>
          </p:nvPr>
        </p:nvSpPr>
        <p:spPr>
          <a:xfrm>
            <a:off x="4675287" y="3850486"/>
            <a:ext cx="4072689" cy="2452678"/>
          </a:xfrm>
          <a:prstGeom prst="rect">
            <a:avLst/>
          </a:prstGeom>
        </p:spPr>
        <p:txBody>
          <a:bodyPr vert="horz"/>
          <a:lstStyle>
            <a:lvl1pPr>
              <a:defRPr>
                <a:solidFill>
                  <a:srgbClr val="7F7F7F"/>
                </a:solidFill>
              </a:defRPr>
            </a:lvl1pPr>
          </a:lstStyle>
          <a:p>
            <a:r>
              <a:rPr lang="en-US" dirty="0" smtClean="0"/>
              <a:t>Insert picture here</a:t>
            </a:r>
            <a:endParaRPr lang="en-US" dirty="0"/>
          </a:p>
        </p:txBody>
      </p:sp>
      <p:sp>
        <p:nvSpPr>
          <p:cNvPr id="14" name="Rectangle 13"/>
          <p:cNvSpPr>
            <a:spLocks noChangeArrowheads="1"/>
          </p:cNvSpPr>
          <p:nvPr userDrawn="1">
            <p:custDataLst>
              <p:tags r:id="rId6"/>
            </p:custDataLst>
          </p:nvPr>
        </p:nvSpPr>
        <p:spPr bwMode="auto">
          <a:xfrm>
            <a:off x="6201913" y="6554788"/>
            <a:ext cx="2508700"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smtClean="0">
                <a:solidFill>
                  <a:schemeClr val="tx2"/>
                </a:solidFill>
              </a:rPr>
              <a:t>[Member Firms and DTTL: Insert appropriate copyright]</a:t>
            </a:r>
          </a:p>
        </p:txBody>
      </p:sp>
    </p:spTree>
    <p:extLst>
      <p:ext uri="{BB962C8B-B14F-4D97-AF65-F5344CB8AC3E}">
        <p14:creationId xmlns:p14="http://schemas.microsoft.com/office/powerpoint/2010/main" val="397077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Image Slide x4b">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47412"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AU" noProof="0" smtClean="0"/>
              <a:t>Click to edit Master title style</a:t>
            </a:r>
            <a:endParaRPr lang="en-US" noProof="0" dirty="0"/>
          </a:p>
        </p:txBody>
      </p:sp>
      <p:sp>
        <p:nvSpPr>
          <p:cNvPr id="6" name="Slide Number Placeholder 2"/>
          <p:cNvSpPr>
            <a:spLocks noGrp="1"/>
          </p:cNvSpPr>
          <p:nvPr>
            <p:ph type="sldNum" sz="quarter" idx="10"/>
            <p:custDataLst>
              <p:tags r:id="rId4"/>
            </p:custDataLst>
          </p:nvPr>
        </p:nvSpPr>
        <p:spPr/>
        <p:txBody>
          <a:bodyPr/>
          <a:lstStyle>
            <a:lvl1pPr>
              <a:defRPr/>
            </a:lvl1pPr>
          </a:lstStyle>
          <a:p>
            <a:fld id="{A96B2407-E3DE-42EE-BB9A-9ADA55DC3674}" type="slidenum">
              <a:rPr lang="en-US"/>
              <a:pPr/>
              <a:t>‹#›</a:t>
            </a:fld>
            <a:endParaRPr lang="en-US" dirty="0"/>
          </a:p>
        </p:txBody>
      </p:sp>
      <p:sp>
        <p:nvSpPr>
          <p:cNvPr id="7" name="Footer Placeholder 3"/>
          <p:cNvSpPr>
            <a:spLocks noGrp="1"/>
          </p:cNvSpPr>
          <p:nvPr>
            <p:ph type="ftr" sz="quarter" idx="11"/>
            <p:custDataLst>
              <p:tags r:id="rId5"/>
            </p:custDataLst>
          </p:nvPr>
        </p:nvSpPr>
        <p:spPr>
          <a:xfrm>
            <a:off x="771525" y="6554788"/>
            <a:ext cx="4318000" cy="129138"/>
          </a:xfrm>
        </p:spPr>
        <p:txBody>
          <a:bodyPr/>
          <a:lstStyle>
            <a:lvl1pPr>
              <a:defRPr/>
            </a:lvl1pPr>
          </a:lstStyle>
          <a:p>
            <a:r>
              <a:rPr lang="en-GB" smtClean="0"/>
              <a:t>Deloitte Greenhouse PowerPoint timesaver – October 2013</a:t>
            </a:r>
            <a:endParaRPr lang="en-US" dirty="0"/>
          </a:p>
        </p:txBody>
      </p:sp>
      <p:sp>
        <p:nvSpPr>
          <p:cNvPr id="10" name="Picture Placeholder 9"/>
          <p:cNvSpPr>
            <a:spLocks noGrp="1"/>
          </p:cNvSpPr>
          <p:nvPr>
            <p:ph type="pic" sz="quarter" idx="12" hasCustomPrompt="1"/>
          </p:nvPr>
        </p:nvSpPr>
        <p:spPr>
          <a:xfrm>
            <a:off x="404813" y="1174751"/>
            <a:ext cx="2878211" cy="1648833"/>
          </a:xfrm>
          <a:prstGeom prst="rect">
            <a:avLst/>
          </a:prstGeom>
        </p:spPr>
        <p:txBody>
          <a:bodyPr vert="horz"/>
          <a:lstStyle>
            <a:lvl1pPr marL="0" indent="0">
              <a:defRPr>
                <a:solidFill>
                  <a:srgbClr val="7F7F7F"/>
                </a:solidFill>
              </a:defRPr>
            </a:lvl1pPr>
          </a:lstStyle>
          <a:p>
            <a:r>
              <a:rPr lang="en-US" dirty="0" smtClean="0"/>
              <a:t>Insert picture here</a:t>
            </a:r>
            <a:endParaRPr lang="en-US" dirty="0"/>
          </a:p>
        </p:txBody>
      </p:sp>
      <p:sp>
        <p:nvSpPr>
          <p:cNvPr id="11" name="Picture Placeholder 9"/>
          <p:cNvSpPr>
            <a:spLocks noGrp="1"/>
          </p:cNvSpPr>
          <p:nvPr>
            <p:ph type="pic" sz="quarter" idx="13" hasCustomPrompt="1"/>
          </p:nvPr>
        </p:nvSpPr>
        <p:spPr>
          <a:xfrm>
            <a:off x="3499191" y="1174751"/>
            <a:ext cx="5248785" cy="1648833"/>
          </a:xfrm>
          <a:prstGeom prst="rect">
            <a:avLst/>
          </a:prstGeom>
        </p:spPr>
        <p:txBody>
          <a:bodyPr vert="horz"/>
          <a:lstStyle>
            <a:lvl1pPr>
              <a:defRPr>
                <a:solidFill>
                  <a:srgbClr val="7F7F7F"/>
                </a:solidFill>
              </a:defRPr>
            </a:lvl1pPr>
          </a:lstStyle>
          <a:p>
            <a:r>
              <a:rPr lang="en-US" dirty="0" smtClean="0"/>
              <a:t>Insert picture here</a:t>
            </a:r>
            <a:endParaRPr lang="en-US" dirty="0"/>
          </a:p>
        </p:txBody>
      </p:sp>
      <p:sp>
        <p:nvSpPr>
          <p:cNvPr id="12" name="Picture Placeholder 9"/>
          <p:cNvSpPr>
            <a:spLocks noGrp="1"/>
          </p:cNvSpPr>
          <p:nvPr>
            <p:ph type="pic" sz="quarter" idx="14" hasCustomPrompt="1"/>
          </p:nvPr>
        </p:nvSpPr>
        <p:spPr>
          <a:xfrm>
            <a:off x="404813" y="3012724"/>
            <a:ext cx="2878211" cy="3290440"/>
          </a:xfrm>
          <a:prstGeom prst="rect">
            <a:avLst/>
          </a:prstGeom>
        </p:spPr>
        <p:txBody>
          <a:bodyPr vert="horz"/>
          <a:lstStyle>
            <a:lvl1pPr marL="0" indent="0">
              <a:defRPr>
                <a:solidFill>
                  <a:srgbClr val="7F7F7F"/>
                </a:solidFill>
              </a:defRPr>
            </a:lvl1pPr>
          </a:lstStyle>
          <a:p>
            <a:r>
              <a:rPr lang="en-US" dirty="0" smtClean="0"/>
              <a:t>Click the icon in the </a:t>
            </a:r>
            <a:r>
              <a:rPr lang="en-US" dirty="0" err="1" smtClean="0"/>
              <a:t>centre</a:t>
            </a:r>
            <a:r>
              <a:rPr lang="en-US" dirty="0" smtClean="0"/>
              <a:t> of the box to insert an image. This layout should be used for four images only. If you have less than four images use the appropriate layout in the slide options panel.</a:t>
            </a:r>
            <a:endParaRPr lang="en-US" dirty="0"/>
          </a:p>
        </p:txBody>
      </p:sp>
      <p:sp>
        <p:nvSpPr>
          <p:cNvPr id="13" name="Picture Placeholder 9"/>
          <p:cNvSpPr>
            <a:spLocks noGrp="1"/>
          </p:cNvSpPr>
          <p:nvPr>
            <p:ph type="pic" sz="quarter" idx="15" hasCustomPrompt="1"/>
          </p:nvPr>
        </p:nvSpPr>
        <p:spPr>
          <a:xfrm>
            <a:off x="3499191" y="3012724"/>
            <a:ext cx="5248785" cy="3290440"/>
          </a:xfrm>
          <a:prstGeom prst="rect">
            <a:avLst/>
          </a:prstGeom>
        </p:spPr>
        <p:txBody>
          <a:bodyPr vert="horz"/>
          <a:lstStyle>
            <a:lvl1pPr>
              <a:defRPr>
                <a:solidFill>
                  <a:srgbClr val="7F7F7F"/>
                </a:solidFill>
              </a:defRPr>
            </a:lvl1pPr>
          </a:lstStyle>
          <a:p>
            <a:r>
              <a:rPr lang="en-US" dirty="0" smtClean="0"/>
              <a:t>Insert picture here</a:t>
            </a:r>
            <a:endParaRPr lang="en-US" dirty="0"/>
          </a:p>
        </p:txBody>
      </p:sp>
      <p:sp>
        <p:nvSpPr>
          <p:cNvPr id="14" name="Rectangle 13"/>
          <p:cNvSpPr>
            <a:spLocks noChangeArrowheads="1"/>
          </p:cNvSpPr>
          <p:nvPr userDrawn="1">
            <p:custDataLst>
              <p:tags r:id="rId6"/>
            </p:custDataLst>
          </p:nvPr>
        </p:nvSpPr>
        <p:spPr bwMode="auto">
          <a:xfrm>
            <a:off x="6201913" y="6554788"/>
            <a:ext cx="2508700"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smtClean="0">
                <a:solidFill>
                  <a:schemeClr val="tx2"/>
                </a:solidFill>
              </a:rPr>
              <a:t>[Member Firms and DTTL: Insert appropriate copyright]</a:t>
            </a:r>
          </a:p>
        </p:txBody>
      </p:sp>
    </p:spTree>
    <p:extLst>
      <p:ext uri="{BB962C8B-B14F-4D97-AF65-F5344CB8AC3E}">
        <p14:creationId xmlns:p14="http://schemas.microsoft.com/office/powerpoint/2010/main" val="321940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blipFill rotWithShape="1">
          <a:blip r:embed="rId5"/>
          <a:stretch>
            <a:fillRect/>
          </a:stretch>
        </a:blipFill>
        <a:effectLst/>
      </p:bgPr>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58428" name="think-cell Slide" r:id="rId6" imgW="0" imgH="0" progId="">
                  <p:embed/>
                </p:oleObj>
              </mc:Choice>
              <mc:Fallback>
                <p:oleObj name="think-cell Slide" r:id="rId6" imgW="0" imgH="0" progId="">
                  <p:embed/>
                  <p:pic>
                    <p:nvPicPr>
                      <p:cNvPr id="0" name="AutoShape 9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0"/>
          </p:nvPr>
        </p:nvSpPr>
        <p:spPr/>
        <p:txBody>
          <a:bodyPr/>
          <a:lstStyle>
            <a:lvl1pPr>
              <a:defRPr>
                <a:solidFill>
                  <a:srgbClr val="FFFFFF"/>
                </a:solidFill>
              </a:defRPr>
            </a:lvl1pPr>
          </a:lstStyle>
          <a:p>
            <a:fld id="{BB3EB412-ADD0-4785-835D-74F14F7EE1C4}"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Deloitte Greenhouse PowerPoint timesaver</a:t>
            </a:r>
            <a:endParaRPr lang="en-US" dirty="0"/>
          </a:p>
        </p:txBody>
      </p:sp>
      <p:sp>
        <p:nvSpPr>
          <p:cNvPr id="2" name="Title Placeholder 1"/>
          <p:cNvSpPr>
            <a:spLocks noGrp="1"/>
          </p:cNvSpPr>
          <p:nvPr>
            <p:ph type="ctrTitle"/>
            <p:custDataLst>
              <p:tags r:id="rId3"/>
            </p:custDataLst>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AU" noProof="0" smtClean="0"/>
              <a:t>Click to edit Master title style</a:t>
            </a:r>
            <a:endParaRPr lang="en-US" noProof="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1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85672" name="think-cell Slide" r:id="rId23" imgW="0" imgH="0" progId="">
                  <p:embed/>
                </p:oleObj>
              </mc:Choice>
              <mc:Fallback>
                <p:oleObj name="think-cell Slide" r:id="rId23" imgW="0" imgH="0" progId="">
                  <p:embed/>
                  <p:pic>
                    <p:nvPicPr>
                      <p:cNvPr id="0" name="AutoShape 9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9"/>
            </p:custDataLst>
          </p:nvPr>
        </p:nvSpPr>
        <p:spPr>
          <a:xfrm>
            <a:off x="415925" y="6554788"/>
            <a:ext cx="346075" cy="142875"/>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chemeClr val="tx2"/>
                </a:solidFill>
              </a:defRPr>
            </a:lvl1pPr>
          </a:lstStyle>
          <a:p>
            <a:fld id="{BB3EB412-ADD0-4785-835D-74F14F7EE1C4}" type="slidenum">
              <a:rPr lang="en-US" smtClean="0"/>
              <a:pPr/>
              <a:t>‹#›</a:t>
            </a:fld>
            <a:endParaRPr lang="en-US" dirty="0"/>
          </a:p>
        </p:txBody>
      </p:sp>
      <p:sp>
        <p:nvSpPr>
          <p:cNvPr id="10" name="Footer Placeholder 10"/>
          <p:cNvSpPr>
            <a:spLocks noGrp="1"/>
          </p:cNvSpPr>
          <p:nvPr>
            <p:ph type="ftr" sz="quarter" idx="3"/>
            <p:custDataLst>
              <p:tags r:id="rId2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chemeClr val="tx2"/>
                </a:solidFill>
              </a:defRPr>
            </a:lvl1pPr>
          </a:lstStyle>
          <a:p>
            <a:r>
              <a:rPr lang="en-GB" dirty="0" smtClean="0"/>
              <a:t>Deloitte Greenhouse PowerPoint timesaver</a:t>
            </a:r>
            <a:endParaRPr lang="en-US" dirty="0"/>
          </a:p>
        </p:txBody>
      </p:sp>
      <p:sp>
        <p:nvSpPr>
          <p:cNvPr id="185350" name="Title Placeholder 1"/>
          <p:cNvSpPr>
            <a:spLocks noGrp="1"/>
          </p:cNvSpPr>
          <p:nvPr>
            <p:ph type="title"/>
            <p:custDataLst>
              <p:tags r:id="rId21"/>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endParaRPr lang="en-US" dirty="0" smtClean="0"/>
          </a:p>
        </p:txBody>
      </p:sp>
      <p:sp>
        <p:nvSpPr>
          <p:cNvPr id="8" name="Rectangle 7"/>
          <p:cNvSpPr>
            <a:spLocks noChangeArrowheads="1"/>
          </p:cNvSpPr>
          <p:nvPr>
            <p:custDataLst>
              <p:tags r:id="rId22"/>
            </p:custDataLst>
          </p:nvPr>
        </p:nvSpPr>
        <p:spPr bwMode="auto">
          <a:xfrm>
            <a:off x="6201913" y="6554788"/>
            <a:ext cx="2508700" cy="141064"/>
          </a:xfrm>
          <a:prstGeom prst="rect">
            <a:avLst/>
          </a:prstGeom>
          <a:noFill/>
          <a:ln w="25400" algn="ctr">
            <a:noFill/>
            <a:miter lim="800000"/>
            <a:headEnd/>
            <a:tailEnd/>
          </a:ln>
        </p:spPr>
        <p:txBody>
          <a:bodyPr wrap="none" lIns="0" tIns="0" rIns="0" bIns="0">
            <a:spAutoFit/>
          </a:bodyPr>
          <a:lstStyle/>
          <a:p>
            <a:pPr algn="r" defTabSz="957998">
              <a:lnSpc>
                <a:spcPts val="1128"/>
              </a:lnSpc>
              <a:defRPr/>
            </a:pPr>
            <a:r>
              <a:rPr lang="en-US" sz="800" dirty="0" smtClean="0">
                <a:solidFill>
                  <a:schemeClr val="tx2"/>
                </a:solidFill>
              </a:rPr>
              <a:t>[Member Firms and DTTL: Insert appropriate copyright]</a:t>
            </a:r>
          </a:p>
        </p:txBody>
      </p:sp>
    </p:spTree>
  </p:cSld>
  <p:clrMap bg1="lt1" tx1="dk1" bg2="lt2" tx2="dk2" accent1="accent1" accent2="accent2" accent3="accent3" accent4="accent4" accent5="accent5" accent6="accent6" hlink="hlink" folHlink="folHlink"/>
  <p:sldLayoutIdLst>
    <p:sldLayoutId id="2147483910" r:id="rId1"/>
    <p:sldLayoutId id="2147483916" r:id="rId2"/>
    <p:sldLayoutId id="2147483909" r:id="rId3"/>
    <p:sldLayoutId id="2147483903" r:id="rId4"/>
    <p:sldLayoutId id="2147483904" r:id="rId5"/>
    <p:sldLayoutId id="2147483913" r:id="rId6"/>
    <p:sldLayoutId id="2147483914" r:id="rId7"/>
    <p:sldLayoutId id="2147483915" r:id="rId8"/>
    <p:sldLayoutId id="2147483906" r:id="rId9"/>
    <p:sldLayoutId id="2147483911" r:id="rId10"/>
    <p:sldLayoutId id="2147483912" r:id="rId11"/>
    <p:sldLayoutId id="2147483907" r:id="rId12"/>
    <p:sldLayoutId id="2147483917" r:id="rId13"/>
    <p:sldLayoutId id="2147483918" r:id="rId14"/>
    <p:sldLayoutId id="2147483922" r:id="rId15"/>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5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8.xml"/><Relationship Id="rId5" Type="http://schemas.openxmlformats.org/officeDocument/2006/relationships/image" Target="../media/image2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5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26.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24.png"/><Relationship Id="rId5" Type="http://schemas.openxmlformats.org/officeDocument/2006/relationships/tags" Target="../tags/tag64.xml"/><Relationship Id="rId15" Type="http://schemas.openxmlformats.org/officeDocument/2006/relationships/image" Target="../media/image28.png"/><Relationship Id="rId10" Type="http://schemas.openxmlformats.org/officeDocument/2006/relationships/image" Target="../media/image14.png"/><Relationship Id="rId4" Type="http://schemas.openxmlformats.org/officeDocument/2006/relationships/tags" Target="../tags/tag63.xml"/><Relationship Id="rId9" Type="http://schemas.openxmlformats.org/officeDocument/2006/relationships/notesSlide" Target="../notesSlides/notesSlide7.xml"/><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xml"/><Relationship Id="rId7" Type="http://schemas.openxmlformats.org/officeDocument/2006/relationships/image" Target="../media/image3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notesSlide" Target="../notesSlides/notesSlide8.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5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5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4.xml"/><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5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5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810187" y="6565020"/>
            <a:ext cx="1537013" cy="166712"/>
          </a:xfrm>
        </p:spPr>
        <p:txBody>
          <a:bodyPr/>
          <a:lstStyle/>
          <a:p>
            <a:r>
              <a:rPr lang="en-US" sz="1100" b="1" dirty="0" smtClean="0">
                <a:solidFill>
                  <a:schemeClr val="bg1"/>
                </a:solidFill>
              </a:rPr>
              <a:t>February 10</a:t>
            </a:r>
            <a:r>
              <a:rPr lang="en-US" sz="1100" b="1" baseline="30000" dirty="0" smtClean="0">
                <a:solidFill>
                  <a:schemeClr val="bg1"/>
                </a:solidFill>
              </a:rPr>
              <a:t>th</a:t>
            </a:r>
            <a:r>
              <a:rPr lang="en-US" sz="1100" b="1" dirty="0" smtClean="0">
                <a:solidFill>
                  <a:schemeClr val="bg1"/>
                </a:solidFill>
              </a:rPr>
              <a:t> - 2016</a:t>
            </a:r>
            <a:endParaRPr lang="en-US" sz="1100" b="1" dirty="0">
              <a:solidFill>
                <a:schemeClr val="bg1"/>
              </a:solidFill>
            </a:endParaRPr>
          </a:p>
        </p:txBody>
      </p:sp>
      <p:sp>
        <p:nvSpPr>
          <p:cNvPr id="3" name="Title 2"/>
          <p:cNvSpPr>
            <a:spLocks noGrp="1"/>
          </p:cNvSpPr>
          <p:nvPr>
            <p:ph type="ctrTitle"/>
          </p:nvPr>
        </p:nvSpPr>
        <p:spPr>
          <a:xfrm>
            <a:off x="462116" y="2725087"/>
            <a:ext cx="4474486" cy="1128762"/>
          </a:xfrm>
        </p:spPr>
        <p:txBody>
          <a:bodyPr/>
          <a:lstStyle/>
          <a:p>
            <a:r>
              <a:rPr lang="en-US" dirty="0" smtClean="0"/>
              <a:t>Breakfast Briefing -</a:t>
            </a:r>
            <a:br>
              <a:rPr lang="en-US" dirty="0" smtClean="0"/>
            </a:br>
            <a:r>
              <a:rPr lang="en-US" dirty="0" smtClean="0"/>
              <a:t/>
            </a:r>
            <a:br>
              <a:rPr lang="en-US" dirty="0" smtClean="0"/>
            </a:br>
            <a:r>
              <a:rPr lang="en-US" i="1" dirty="0" smtClean="0">
                <a:solidFill>
                  <a:schemeClr val="accent2"/>
                </a:solidFill>
              </a:rPr>
              <a:t>Talent in Insurance 2015</a:t>
            </a:r>
            <a:endParaRPr lang="en-US" i="1"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30" t="14552" r="34447" b="7974"/>
          <a:stretch/>
        </p:blipFill>
        <p:spPr bwMode="auto">
          <a:xfrm>
            <a:off x="1768869" y="5087331"/>
            <a:ext cx="1090679" cy="16211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3"/>
          <a:stretch>
            <a:fillRect/>
          </a:stretch>
        </p:blipFill>
        <p:spPr>
          <a:xfrm>
            <a:off x="189039" y="776748"/>
            <a:ext cx="1988923" cy="971600"/>
          </a:xfrm>
          <a:prstGeom prst="rect">
            <a:avLst/>
          </a:prstGeom>
        </p:spPr>
      </p:pic>
      <p:pic>
        <p:nvPicPr>
          <p:cNvPr id="7" name="Picture 6"/>
          <p:cNvPicPr>
            <a:picLocks noChangeAspect="1"/>
          </p:cNvPicPr>
          <p:nvPr/>
        </p:nvPicPr>
        <p:blipFill>
          <a:blip r:embed="rId4"/>
          <a:stretch>
            <a:fillRect/>
          </a:stretch>
        </p:blipFill>
        <p:spPr>
          <a:xfrm>
            <a:off x="422673" y="5095173"/>
            <a:ext cx="1179048" cy="1613333"/>
          </a:xfrm>
          <a:prstGeom prst="rect">
            <a:avLst/>
          </a:prstGeom>
          <a:ln>
            <a:solidFill>
              <a:schemeClr val="bg1">
                <a:lumMod val="75000"/>
              </a:schemeClr>
            </a:solidFill>
          </a:ln>
        </p:spPr>
      </p:pic>
    </p:spTree>
    <p:extLst>
      <p:ext uri="{BB962C8B-B14F-4D97-AF65-F5344CB8AC3E}">
        <p14:creationId xmlns:p14="http://schemas.microsoft.com/office/powerpoint/2010/main" val="37613420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a:xfrm>
            <a:off x="415925" y="6565421"/>
            <a:ext cx="346075" cy="142875"/>
          </a:xfrm>
        </p:spPr>
        <p:txBody>
          <a:bodyPr/>
          <a:lstStyle/>
          <a:p>
            <a:fld id="{313880FF-B11A-4FA9-B5CC-7226C1B8517C}" type="slidenum">
              <a:rPr lang="en-GB" smtClean="0"/>
              <a:pPr/>
              <a:t>9</a:t>
            </a:fld>
            <a:endParaRPr lang="en-GB" dirty="0"/>
          </a:p>
        </p:txBody>
      </p:sp>
      <p:sp>
        <p:nvSpPr>
          <p:cNvPr id="24" name="Rectangle 23"/>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5" name="Rectangle 24"/>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29" name="Rectangle 28"/>
          <p:cNvSpPr/>
          <p:nvPr/>
        </p:nvSpPr>
        <p:spPr>
          <a:xfrm>
            <a:off x="5728877" y="72319"/>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30" name="Title 1"/>
          <p:cNvSpPr txBox="1">
            <a:spLocks/>
          </p:cNvSpPr>
          <p:nvPr/>
        </p:nvSpPr>
        <p:spPr bwMode="auto">
          <a:xfrm>
            <a:off x="849485" y="92553"/>
            <a:ext cx="4135470" cy="46949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a:solidFill>
                  <a:srgbClr val="002060"/>
                </a:solidFill>
              </a:rPr>
              <a:t>Talent in Insurance 2015 Global</a:t>
            </a:r>
            <a:r>
              <a:rPr lang="en-GB" sz="1800" dirty="0" smtClean="0">
                <a:solidFill>
                  <a:srgbClr val="7BCE6C"/>
                </a:solidFill>
              </a:rPr>
              <a:t/>
            </a:r>
            <a:br>
              <a:rPr lang="en-GB" sz="1800" dirty="0" smtClean="0">
                <a:solidFill>
                  <a:srgbClr val="7BCE6C"/>
                </a:solidFill>
              </a:rPr>
            </a:br>
            <a:r>
              <a:rPr lang="en-GB" sz="1800" i="1" dirty="0" smtClean="0">
                <a:solidFill>
                  <a:srgbClr val="7BCE6C"/>
                </a:solidFill>
              </a:rPr>
              <a:t>Students Aspirations - Insurance</a:t>
            </a:r>
            <a:endParaRPr lang="en-GB" sz="1800" i="1" dirty="0">
              <a:solidFill>
                <a:srgbClr val="7BCE6C"/>
              </a:solidFill>
            </a:endParaRPr>
          </a:p>
        </p:txBody>
      </p:sp>
      <p:pic>
        <p:nvPicPr>
          <p:cNvPr id="31" name="Picture 3" descr="C:\Users\sorourke\AppData\Local\Temp\wz4202\Images for PPT\Icons\DevelopLea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1560" y="6535977"/>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15" name="Title 2"/>
          <p:cNvSpPr>
            <a:spLocks noGrp="1"/>
          </p:cNvSpPr>
          <p:nvPr>
            <p:ph type="title"/>
          </p:nvPr>
        </p:nvSpPr>
        <p:spPr>
          <a:xfrm>
            <a:off x="588962" y="1121594"/>
            <a:ext cx="8388000" cy="469492"/>
          </a:xfrm>
        </p:spPr>
        <p:txBody>
          <a:bodyPr/>
          <a:lstStyle/>
          <a:p>
            <a:pPr algn="ctr"/>
            <a:r>
              <a:rPr lang="en-GB" sz="1600" dirty="0"/>
              <a:t>T</a:t>
            </a:r>
            <a:r>
              <a:rPr lang="en-GB" sz="1600" dirty="0" smtClean="0"/>
              <a:t>hree </a:t>
            </a:r>
            <a:r>
              <a:rPr lang="en-GB" sz="1600" dirty="0"/>
              <a:t>of the five lowest aspirations (green bars) of insurance-inclined students compared to business students as a whole relate to </a:t>
            </a:r>
            <a:r>
              <a:rPr lang="en-GB" sz="1600" dirty="0" smtClean="0"/>
              <a:t>innovation</a:t>
            </a:r>
            <a:endParaRPr lang="en-GB" sz="1600" dirty="0"/>
          </a:p>
        </p:txBody>
      </p:sp>
      <p:pic>
        <p:nvPicPr>
          <p:cNvPr id="6" name="Picture 5"/>
          <p:cNvPicPr>
            <a:picLocks noChangeAspect="1"/>
          </p:cNvPicPr>
          <p:nvPr/>
        </p:nvPicPr>
        <p:blipFill>
          <a:blip r:embed="rId4"/>
          <a:stretch>
            <a:fillRect/>
          </a:stretch>
        </p:blipFill>
        <p:spPr>
          <a:xfrm>
            <a:off x="1188730" y="1843384"/>
            <a:ext cx="6872857" cy="3764285"/>
          </a:xfrm>
          <a:prstGeom prst="rect">
            <a:avLst/>
          </a:prstGeom>
        </p:spPr>
      </p:pic>
      <p:sp>
        <p:nvSpPr>
          <p:cNvPr id="16" name="Text Placeholder 2"/>
          <p:cNvSpPr>
            <a:spLocks noGrp="1"/>
          </p:cNvSpPr>
          <p:nvPr>
            <p:ph type="body" sz="quarter" idx="13"/>
          </p:nvPr>
        </p:nvSpPr>
        <p:spPr>
          <a:xfrm>
            <a:off x="632458" y="5715629"/>
            <a:ext cx="8450359" cy="389178"/>
          </a:xfrm>
        </p:spPr>
        <p:txBody>
          <a:bodyPr>
            <a:noAutofit/>
          </a:bodyPr>
          <a:lstStyle/>
          <a:p>
            <a:pPr marL="229987" indent="-229987" algn="ctr">
              <a:spcBef>
                <a:spcPct val="50000"/>
              </a:spcBef>
              <a:buClr>
                <a:schemeClr val="accent1"/>
              </a:buClr>
              <a:buFont typeface="Arial" charset="0"/>
              <a:buChar char="•"/>
            </a:pPr>
            <a:r>
              <a:rPr lang="en-GB" sz="1000" b="1" kern="0" dirty="0">
                <a:solidFill>
                  <a:srgbClr val="002060"/>
                </a:solidFill>
              </a:rPr>
              <a:t>Figure </a:t>
            </a:r>
            <a:r>
              <a:rPr lang="en-GB" sz="1000" b="1" kern="0" dirty="0" smtClean="0">
                <a:solidFill>
                  <a:srgbClr val="002060"/>
                </a:solidFill>
              </a:rPr>
              <a:t>5. </a:t>
            </a:r>
            <a:r>
              <a:rPr lang="en-GB" sz="1000" b="1" kern="0" dirty="0">
                <a:solidFill>
                  <a:srgbClr val="002060"/>
                </a:solidFill>
              </a:rPr>
              <a:t>Bottom five aspirations of insurance-inclined students vs. average, globally, 2015  </a:t>
            </a:r>
          </a:p>
          <a:p>
            <a:endParaRPr lang="en-GB" sz="1800" dirty="0"/>
          </a:p>
          <a:p>
            <a:endParaRPr lang="en-GB" sz="1800" dirty="0"/>
          </a:p>
        </p:txBody>
      </p:sp>
    </p:spTree>
    <p:extLst>
      <p:ext uri="{BB962C8B-B14F-4D97-AF65-F5344CB8AC3E}">
        <p14:creationId xmlns:p14="http://schemas.microsoft.com/office/powerpoint/2010/main" val="3864666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a:xfrm>
            <a:off x="136699" y="6601221"/>
            <a:ext cx="346075" cy="142875"/>
          </a:xfrm>
        </p:spPr>
        <p:txBody>
          <a:bodyPr/>
          <a:lstStyle/>
          <a:p>
            <a:fld id="{313880FF-B11A-4FA9-B5CC-7226C1B8517C}" type="slidenum">
              <a:rPr lang="en-GB" smtClean="0"/>
              <a:pPr/>
              <a:t>10</a:t>
            </a:fld>
            <a:endParaRPr lang="en-GB" dirty="0"/>
          </a:p>
        </p:txBody>
      </p:sp>
      <p:sp>
        <p:nvSpPr>
          <p:cNvPr id="8" name="TextBox 7"/>
          <p:cNvSpPr txBox="1"/>
          <p:nvPr/>
        </p:nvSpPr>
        <p:spPr>
          <a:xfrm>
            <a:off x="370113" y="6557242"/>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12" name="Rectangle 11"/>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13" name="Rectangle 12"/>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16" name="Rectangle 15"/>
          <p:cNvSpPr/>
          <p:nvPr/>
        </p:nvSpPr>
        <p:spPr>
          <a:xfrm>
            <a:off x="5728877" y="72319"/>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17" name="Title 1"/>
          <p:cNvSpPr txBox="1">
            <a:spLocks/>
          </p:cNvSpPr>
          <p:nvPr/>
        </p:nvSpPr>
        <p:spPr bwMode="auto">
          <a:xfrm>
            <a:off x="849485" y="92553"/>
            <a:ext cx="4400941" cy="41781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a:solidFill>
                  <a:srgbClr val="002060"/>
                </a:solidFill>
              </a:rPr>
              <a:t>Talent in Insurance 2015 Global</a:t>
            </a:r>
            <a:r>
              <a:rPr lang="en-GB" sz="1800" dirty="0">
                <a:solidFill>
                  <a:srgbClr val="7BCE6C"/>
                </a:solidFill>
              </a:rPr>
              <a:t/>
            </a:r>
            <a:br>
              <a:rPr lang="en-GB" sz="1800" dirty="0">
                <a:solidFill>
                  <a:srgbClr val="7BCE6C"/>
                </a:solidFill>
              </a:rPr>
            </a:br>
            <a:r>
              <a:rPr lang="en-GB" sz="1800" i="1" dirty="0" smtClean="0">
                <a:solidFill>
                  <a:srgbClr val="7BCE6C"/>
                </a:solidFill>
              </a:rPr>
              <a:t>Insurance Students ‘Gender Diversity’</a:t>
            </a:r>
            <a:endParaRPr lang="en-GB" sz="1800" i="1" dirty="0">
              <a:solidFill>
                <a:srgbClr val="7BCE6C"/>
              </a:solidFill>
            </a:endParaRPr>
          </a:p>
        </p:txBody>
      </p:sp>
      <p:pic>
        <p:nvPicPr>
          <p:cNvPr id="18" name="Picture 3" descr="C:\Users\sorourke\AppData\Local\Temp\wz4202\Images for PPT\Icons\DevelopLead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181062" y="1777427"/>
            <a:ext cx="6593131" cy="3692758"/>
          </a:xfrm>
          <a:prstGeom prst="rect">
            <a:avLst/>
          </a:prstGeom>
        </p:spPr>
      </p:pic>
      <p:sp>
        <p:nvSpPr>
          <p:cNvPr id="20" name="TextBox 7"/>
          <p:cNvSpPr txBox="1"/>
          <p:nvPr/>
        </p:nvSpPr>
        <p:spPr>
          <a:xfrm>
            <a:off x="3049955" y="3400452"/>
            <a:ext cx="1476375"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b="1" dirty="0" smtClean="0"/>
              <a:t>6.8 % </a:t>
            </a:r>
            <a:r>
              <a:rPr lang="en-GB" sz="1100" b="1" dirty="0"/>
              <a:t>drop off</a:t>
            </a:r>
          </a:p>
        </p:txBody>
      </p:sp>
      <p:sp>
        <p:nvSpPr>
          <p:cNvPr id="21" name="Text Placeholder 2"/>
          <p:cNvSpPr txBox="1">
            <a:spLocks/>
          </p:cNvSpPr>
          <p:nvPr/>
        </p:nvSpPr>
        <p:spPr>
          <a:xfrm>
            <a:off x="2281259" y="5198413"/>
            <a:ext cx="4392735" cy="309284"/>
          </a:xfrm>
          <a:prstGeom prst="rect">
            <a:avLst/>
          </a:prstGeom>
        </p:spPr>
        <p:txBody>
          <a:bodyPr>
            <a:noAutofit/>
          </a:bodyPr>
          <a:lstStyle>
            <a:lvl1pPr marL="229987" indent="-229987"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r>
              <a:rPr lang="en-GB" sz="1000" b="1" kern="0" dirty="0" smtClean="0">
                <a:solidFill>
                  <a:srgbClr val="002060"/>
                </a:solidFill>
              </a:rPr>
              <a:t>Figure 6</a:t>
            </a:r>
            <a:r>
              <a:rPr lang="en-GB" sz="1000" kern="0" dirty="0" smtClean="0">
                <a:solidFill>
                  <a:srgbClr val="002060"/>
                </a:solidFill>
              </a:rPr>
              <a:t>. Gender breakdown among business students, globally, 2015</a:t>
            </a:r>
          </a:p>
        </p:txBody>
      </p:sp>
      <p:sp>
        <p:nvSpPr>
          <p:cNvPr id="14" name="Rectangle 13"/>
          <p:cNvSpPr/>
          <p:nvPr/>
        </p:nvSpPr>
        <p:spPr>
          <a:xfrm>
            <a:off x="1113528" y="1224356"/>
            <a:ext cx="7273388" cy="584775"/>
          </a:xfrm>
          <a:prstGeom prst="rect">
            <a:avLst/>
          </a:prstGeom>
        </p:spPr>
        <p:txBody>
          <a:bodyPr wrap="square">
            <a:spAutoFit/>
          </a:bodyPr>
          <a:lstStyle/>
          <a:p>
            <a:pPr algn="ctr"/>
            <a:r>
              <a:rPr lang="en-GB" sz="1600" b="1" dirty="0">
                <a:solidFill>
                  <a:srgbClr val="002060"/>
                </a:solidFill>
              </a:rPr>
              <a:t>Women </a:t>
            </a:r>
            <a:r>
              <a:rPr lang="en-GB" sz="1600" b="1" dirty="0" smtClean="0">
                <a:solidFill>
                  <a:srgbClr val="002060"/>
                </a:solidFill>
              </a:rPr>
              <a:t>continue to be under-represented </a:t>
            </a:r>
            <a:r>
              <a:rPr lang="en-GB" sz="1600" b="1" dirty="0">
                <a:solidFill>
                  <a:srgbClr val="002060"/>
                </a:solidFill>
              </a:rPr>
              <a:t>among insurance-inclined students </a:t>
            </a:r>
            <a:endParaRPr lang="en-IE" sz="1600" b="1" dirty="0">
              <a:solidFill>
                <a:srgbClr val="002060"/>
              </a:solidFill>
            </a:endParaRPr>
          </a:p>
        </p:txBody>
      </p:sp>
    </p:spTree>
    <p:extLst>
      <p:ext uri="{BB962C8B-B14F-4D97-AF65-F5344CB8AC3E}">
        <p14:creationId xmlns:p14="http://schemas.microsoft.com/office/powerpoint/2010/main" val="33865460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fld id="{313880FF-B11A-4FA9-B5CC-7226C1B8517C}" type="slidenum">
              <a:rPr lang="en-GB" smtClean="0"/>
              <a:pPr/>
              <a:t>11</a:t>
            </a:fld>
            <a:endParaRPr lang="en-GB" dirty="0"/>
          </a:p>
        </p:txBody>
      </p:sp>
      <p:sp>
        <p:nvSpPr>
          <p:cNvPr id="8" name="TextBox 7"/>
          <p:cNvSpPr txBox="1"/>
          <p:nvPr/>
        </p:nvSpPr>
        <p:spPr>
          <a:xfrm>
            <a:off x="590294" y="6514711"/>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15" name="Rectangle 14"/>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16" name="Rectangle 15"/>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19" name="Rectangle 18"/>
          <p:cNvSpPr/>
          <p:nvPr/>
        </p:nvSpPr>
        <p:spPr>
          <a:xfrm>
            <a:off x="5728877" y="72319"/>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20" name="Title 1"/>
          <p:cNvSpPr txBox="1">
            <a:spLocks/>
          </p:cNvSpPr>
          <p:nvPr/>
        </p:nvSpPr>
        <p:spPr bwMode="auto">
          <a:xfrm>
            <a:off x="849485" y="92553"/>
            <a:ext cx="4695909" cy="46949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a:solidFill>
                  <a:srgbClr val="002060"/>
                </a:solidFill>
              </a:rPr>
              <a:t>Talent in Insurance 2015 Global</a:t>
            </a:r>
            <a:r>
              <a:rPr lang="en-GB" sz="1800" dirty="0" smtClean="0">
                <a:solidFill>
                  <a:srgbClr val="7BCE6C"/>
                </a:solidFill>
              </a:rPr>
              <a:t/>
            </a:r>
            <a:br>
              <a:rPr lang="en-GB" sz="1800" dirty="0" smtClean="0">
                <a:solidFill>
                  <a:srgbClr val="7BCE6C"/>
                </a:solidFill>
              </a:rPr>
            </a:br>
            <a:r>
              <a:rPr lang="en-GB" sz="1800" i="1" dirty="0" smtClean="0">
                <a:solidFill>
                  <a:srgbClr val="7BCE6C"/>
                </a:solidFill>
              </a:rPr>
              <a:t>Key (</a:t>
            </a:r>
            <a:r>
              <a:rPr lang="en-GB" sz="1800" i="1" dirty="0" err="1" smtClean="0">
                <a:solidFill>
                  <a:srgbClr val="7BCE6C"/>
                </a:solidFill>
              </a:rPr>
              <a:t>Mis</a:t>
            </a:r>
            <a:r>
              <a:rPr lang="en-GB" sz="1800" i="1" dirty="0" smtClean="0">
                <a:solidFill>
                  <a:srgbClr val="7BCE6C"/>
                </a:solidFill>
              </a:rPr>
              <a:t>)Perceptions?</a:t>
            </a:r>
            <a:endParaRPr lang="en-GB" sz="1800" i="1" dirty="0">
              <a:solidFill>
                <a:srgbClr val="7BCE6C"/>
              </a:solidFill>
            </a:endParaRPr>
          </a:p>
        </p:txBody>
      </p:sp>
      <p:pic>
        <p:nvPicPr>
          <p:cNvPr id="21" name="Picture 3" descr="C:\Users\sorourke\AppData\Local\Temp\wz4202\Images for PPT\Icons\DevelopLea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76485" y="1479174"/>
            <a:ext cx="7560000" cy="4508572"/>
          </a:xfrm>
          <a:prstGeom prst="rect">
            <a:avLst/>
          </a:prstGeom>
        </p:spPr>
      </p:pic>
      <p:sp>
        <p:nvSpPr>
          <p:cNvPr id="71" name="Text Placeholder 2"/>
          <p:cNvSpPr>
            <a:spLocks noGrp="1"/>
          </p:cNvSpPr>
          <p:nvPr>
            <p:ph type="body" sz="quarter" idx="13"/>
          </p:nvPr>
        </p:nvSpPr>
        <p:spPr>
          <a:xfrm>
            <a:off x="388841" y="6067915"/>
            <a:ext cx="8450359" cy="239626"/>
          </a:xfrm>
        </p:spPr>
        <p:txBody>
          <a:bodyPr>
            <a:noAutofit/>
          </a:bodyPr>
          <a:lstStyle/>
          <a:p>
            <a:pPr marL="229987" indent="-229987" algn="ctr">
              <a:spcBef>
                <a:spcPct val="50000"/>
              </a:spcBef>
              <a:buClr>
                <a:schemeClr val="accent1"/>
              </a:buClr>
              <a:buChar char="•"/>
            </a:pPr>
            <a:r>
              <a:rPr lang="en-GB" sz="1000" b="1" kern="0" dirty="0">
                <a:solidFill>
                  <a:srgbClr val="002060"/>
                </a:solidFill>
              </a:rPr>
              <a:t>Figure 7. How strongly insurers are associated with 40 key employer attributes compared to the average employer, globally, 2015</a:t>
            </a:r>
          </a:p>
          <a:p>
            <a:pPr algn="ctr"/>
            <a:r>
              <a:rPr lang="en-GB" sz="1600" dirty="0"/>
              <a:t> </a:t>
            </a:r>
          </a:p>
          <a:p>
            <a:pPr algn="ctr"/>
            <a:endParaRPr lang="en-GB" sz="1600" dirty="0"/>
          </a:p>
        </p:txBody>
      </p:sp>
      <p:sp>
        <p:nvSpPr>
          <p:cNvPr id="72" name="Title 2"/>
          <p:cNvSpPr>
            <a:spLocks noGrp="1"/>
          </p:cNvSpPr>
          <p:nvPr>
            <p:ph type="title"/>
          </p:nvPr>
        </p:nvSpPr>
        <p:spPr>
          <a:xfrm>
            <a:off x="588962" y="850190"/>
            <a:ext cx="8388000" cy="469492"/>
          </a:xfrm>
        </p:spPr>
        <p:txBody>
          <a:bodyPr/>
          <a:lstStyle/>
          <a:p>
            <a:pPr algn="ctr"/>
            <a:r>
              <a:rPr lang="en-GB" dirty="0" smtClean="0"/>
              <a:t>Insurers are less strongly associated than average employer with seven out of top ten aspirations ….. However</a:t>
            </a:r>
            <a:endParaRPr lang="en-GB" dirty="0"/>
          </a:p>
        </p:txBody>
      </p:sp>
      <p:sp>
        <p:nvSpPr>
          <p:cNvPr id="9" name="5-Point Star 8"/>
          <p:cNvSpPr/>
          <p:nvPr/>
        </p:nvSpPr>
        <p:spPr>
          <a:xfrm>
            <a:off x="5649399" y="3577375"/>
            <a:ext cx="206478" cy="196646"/>
          </a:xfrm>
          <a:prstGeom prst="star5">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73" name="5-Point Star 72"/>
          <p:cNvSpPr/>
          <p:nvPr/>
        </p:nvSpPr>
        <p:spPr>
          <a:xfrm>
            <a:off x="6745696" y="2634947"/>
            <a:ext cx="206478" cy="196646"/>
          </a:xfrm>
          <a:prstGeom prst="star5">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Tree>
    <p:extLst>
      <p:ext uri="{BB962C8B-B14F-4D97-AF65-F5344CB8AC3E}">
        <p14:creationId xmlns:p14="http://schemas.microsoft.com/office/powerpoint/2010/main" val="18524351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97925" y="6544628"/>
            <a:ext cx="346075" cy="142875"/>
          </a:xfrm>
        </p:spPr>
        <p:txBody>
          <a:bodyPr/>
          <a:lstStyle/>
          <a:p>
            <a:fld id="{BB3EB412-ADD0-4785-835D-74F14F7EE1C4}" type="slidenum">
              <a:rPr lang="en-US" smtClean="0"/>
              <a:pPr/>
              <a:t>12</a:t>
            </a:fld>
            <a:endParaRPr lang="en-US" dirty="0"/>
          </a:p>
        </p:txBody>
      </p:sp>
      <p:sp>
        <p:nvSpPr>
          <p:cNvPr id="574465" name="Title 1"/>
          <p:cNvSpPr>
            <a:spLocks noGrp="1"/>
          </p:cNvSpPr>
          <p:nvPr>
            <p:ph type="ctrTitle"/>
          </p:nvPr>
        </p:nvSpPr>
        <p:spPr>
          <a:xfrm>
            <a:off x="264481" y="821671"/>
            <a:ext cx="8706481" cy="1256754"/>
          </a:xfrm>
        </p:spPr>
        <p:txBody>
          <a:bodyPr/>
          <a:lstStyle/>
          <a:p>
            <a:r>
              <a:rPr lang="en-US" sz="4800" dirty="0" smtClean="0"/>
              <a:t>Talent in Insurance Survey 2015</a:t>
            </a:r>
            <a:br>
              <a:rPr lang="en-US" sz="4800" dirty="0" smtClean="0"/>
            </a:br>
            <a:r>
              <a:rPr lang="en-US" sz="4800" dirty="0" smtClean="0"/>
              <a:t> </a:t>
            </a:r>
            <a:r>
              <a:rPr lang="en-US" sz="2800" dirty="0" smtClean="0"/>
              <a:t>Ireland in Focus</a:t>
            </a: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ariant02.jpg"/>
          <p:cNvPicPr>
            <a:picLocks noChangeAspect="1"/>
          </p:cNvPicPr>
          <p:nvPr/>
        </p:nvPicPr>
        <p:blipFill rotWithShape="1">
          <a:blip r:embed="rId2">
            <a:extLst>
              <a:ext uri="{28A0092B-C50C-407E-A947-70E740481C1C}">
                <a14:useLocalDpi xmlns:a14="http://schemas.microsoft.com/office/drawing/2010/main" val="0"/>
              </a:ext>
            </a:extLst>
          </a:blip>
          <a:srcRect l="31960" t="29927" r="11083" b="27369"/>
          <a:stretch/>
        </p:blipFill>
        <p:spPr>
          <a:xfrm>
            <a:off x="-3176" y="0"/>
            <a:ext cx="9147175" cy="6858000"/>
          </a:xfrm>
          <a:prstGeom prst="rect">
            <a:avLst/>
          </a:prstGeom>
        </p:spPr>
      </p:pic>
      <p:sp>
        <p:nvSpPr>
          <p:cNvPr id="3" name="Text Placeholder 2"/>
          <p:cNvSpPr>
            <a:spLocks noGrp="1"/>
          </p:cNvSpPr>
          <p:nvPr>
            <p:ph type="body" sz="quarter" idx="12"/>
          </p:nvPr>
        </p:nvSpPr>
        <p:spPr>
          <a:xfrm>
            <a:off x="838200" y="1752601"/>
            <a:ext cx="4416425" cy="2260600"/>
          </a:xfrm>
        </p:spPr>
        <p:txBody>
          <a:bodyPr/>
          <a:lstStyle/>
          <a:p>
            <a:r>
              <a:rPr lang="en-US" sz="3600" dirty="0" smtClean="0">
                <a:solidFill>
                  <a:srgbClr val="002060"/>
                </a:solidFill>
              </a:rPr>
              <a:t>“</a:t>
            </a:r>
            <a:r>
              <a:rPr lang="en-US" sz="3600" i="1" dirty="0" smtClean="0">
                <a:solidFill>
                  <a:srgbClr val="002060"/>
                </a:solidFill>
                <a:cs typeface="Times New Roman"/>
              </a:rPr>
              <a:t>Security and Stability dominate career goals</a:t>
            </a:r>
            <a:r>
              <a:rPr lang="en-US" sz="3600" dirty="0" smtClean="0">
                <a:solidFill>
                  <a:srgbClr val="002060"/>
                </a:solidFill>
              </a:rPr>
              <a:t>”</a:t>
            </a:r>
            <a:endParaRPr lang="en-US" sz="3600" dirty="0">
              <a:solidFill>
                <a:srgbClr val="002060"/>
              </a:solidFill>
            </a:endParaRPr>
          </a:p>
        </p:txBody>
      </p:sp>
      <p:sp>
        <p:nvSpPr>
          <p:cNvPr id="4" name="Slide Number Placeholder 3"/>
          <p:cNvSpPr>
            <a:spLocks noGrp="1"/>
          </p:cNvSpPr>
          <p:nvPr>
            <p:ph type="sldNum" sz="quarter" idx="13"/>
          </p:nvPr>
        </p:nvSpPr>
        <p:spPr>
          <a:xfrm>
            <a:off x="8797924" y="6564948"/>
            <a:ext cx="346075" cy="142875"/>
          </a:xfrm>
        </p:spPr>
        <p:txBody>
          <a:bodyPr/>
          <a:lstStyle/>
          <a:p>
            <a:fld id="{07DDA470-64EC-4838-8513-FA93D4181BA0}"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3727479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7"/>
          <p:cNvSpPr txBox="1">
            <a:spLocks/>
          </p:cNvSpPr>
          <p:nvPr/>
        </p:nvSpPr>
        <p:spPr bwMode="auto">
          <a:xfrm>
            <a:off x="920210" y="133052"/>
            <a:ext cx="7790403"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998" rtl="0" eaLnBrk="0" fontAlgn="base" hangingPunct="0">
              <a:lnSpc>
                <a:spcPct val="100000"/>
              </a:lnSpc>
              <a:spcBef>
                <a:spcPct val="0"/>
              </a:spcBef>
              <a:spcAft>
                <a:spcPct val="0"/>
              </a:spcAft>
              <a:defRPr sz="2500" b="1" kern="1200">
                <a:solidFill>
                  <a:schemeClr val="tx2"/>
                </a:solidFill>
                <a:latin typeface="+mj-lt"/>
                <a:ea typeface="+mj-ea"/>
                <a:cs typeface="+mj-cs"/>
              </a:defRPr>
            </a:lvl1pPr>
            <a:lvl2pPr algn="l" defTabSz="957998" rtl="0" eaLnBrk="0" fontAlgn="base" hangingPunct="0">
              <a:lnSpc>
                <a:spcPts val="3196"/>
              </a:lnSpc>
              <a:spcBef>
                <a:spcPct val="0"/>
              </a:spcBef>
              <a:spcAft>
                <a:spcPct val="0"/>
              </a:spcAft>
              <a:defRPr sz="2300" b="1">
                <a:solidFill>
                  <a:schemeClr val="tx2"/>
                </a:solidFill>
                <a:latin typeface="Arial" charset="0"/>
              </a:defRPr>
            </a:lvl2pPr>
            <a:lvl3pPr algn="l" defTabSz="957998" rtl="0" eaLnBrk="0" fontAlgn="base" hangingPunct="0">
              <a:lnSpc>
                <a:spcPts val="3196"/>
              </a:lnSpc>
              <a:spcBef>
                <a:spcPct val="0"/>
              </a:spcBef>
              <a:spcAft>
                <a:spcPct val="0"/>
              </a:spcAft>
              <a:defRPr sz="2300" b="1">
                <a:solidFill>
                  <a:schemeClr val="tx2"/>
                </a:solidFill>
                <a:latin typeface="Arial" charset="0"/>
              </a:defRPr>
            </a:lvl3pPr>
            <a:lvl4pPr algn="l" defTabSz="957998" rtl="0" eaLnBrk="0" fontAlgn="base" hangingPunct="0">
              <a:lnSpc>
                <a:spcPts val="3196"/>
              </a:lnSpc>
              <a:spcBef>
                <a:spcPct val="0"/>
              </a:spcBef>
              <a:spcAft>
                <a:spcPct val="0"/>
              </a:spcAft>
              <a:defRPr sz="2300" b="1">
                <a:solidFill>
                  <a:schemeClr val="tx2"/>
                </a:solidFill>
                <a:latin typeface="Arial" charset="0"/>
              </a:defRPr>
            </a:lvl4pPr>
            <a:lvl5pPr algn="l" defTabSz="957998" rtl="0" eaLnBrk="0" fontAlgn="base" hangingPunct="0">
              <a:lnSpc>
                <a:spcPts val="3196"/>
              </a:lnSpc>
              <a:spcBef>
                <a:spcPct val="0"/>
              </a:spcBef>
              <a:spcAft>
                <a:spcPct val="0"/>
              </a:spcAft>
              <a:defRPr sz="2300" b="1">
                <a:solidFill>
                  <a:schemeClr val="tx2"/>
                </a:solidFill>
                <a:latin typeface="Arial" charset="0"/>
              </a:defRPr>
            </a:lvl5pPr>
            <a:lvl6pPr marL="429756" algn="l" rtl="0" fontAlgn="base">
              <a:spcBef>
                <a:spcPct val="0"/>
              </a:spcBef>
              <a:spcAft>
                <a:spcPct val="0"/>
              </a:spcAft>
              <a:defRPr sz="2300" b="1">
                <a:solidFill>
                  <a:schemeClr val="accent1"/>
                </a:solidFill>
                <a:latin typeface="Arial" charset="0"/>
              </a:defRPr>
            </a:lvl6pPr>
            <a:lvl7pPr marL="859512" algn="l" rtl="0" fontAlgn="base">
              <a:spcBef>
                <a:spcPct val="0"/>
              </a:spcBef>
              <a:spcAft>
                <a:spcPct val="0"/>
              </a:spcAft>
              <a:defRPr sz="2300" b="1">
                <a:solidFill>
                  <a:schemeClr val="accent1"/>
                </a:solidFill>
                <a:latin typeface="Arial" charset="0"/>
              </a:defRPr>
            </a:lvl7pPr>
            <a:lvl8pPr marL="1289268" algn="l" rtl="0" fontAlgn="base">
              <a:spcBef>
                <a:spcPct val="0"/>
              </a:spcBef>
              <a:spcAft>
                <a:spcPct val="0"/>
              </a:spcAft>
              <a:defRPr sz="2300" b="1">
                <a:solidFill>
                  <a:schemeClr val="accent1"/>
                </a:solidFill>
                <a:latin typeface="Arial" charset="0"/>
              </a:defRPr>
            </a:lvl8pPr>
            <a:lvl9pPr marL="1719024" algn="l" rtl="0" fontAlgn="base">
              <a:spcBef>
                <a:spcPct val="0"/>
              </a:spcBef>
              <a:spcAft>
                <a:spcPct val="0"/>
              </a:spcAft>
              <a:defRPr sz="2300" b="1">
                <a:solidFill>
                  <a:schemeClr val="accent1"/>
                </a:solidFill>
                <a:latin typeface="Arial" charset="0"/>
              </a:defRPr>
            </a:lvl9pPr>
          </a:lstStyle>
          <a:p>
            <a:pPr>
              <a:defRPr/>
            </a:pPr>
            <a:r>
              <a:rPr lang="en-GB" sz="2000" dirty="0">
                <a:solidFill>
                  <a:srgbClr val="002060"/>
                </a:solidFill>
              </a:rPr>
              <a:t>Talent in Insurance 2015 </a:t>
            </a:r>
            <a:r>
              <a:rPr lang="en-IE" sz="2000" dirty="0" smtClean="0">
                <a:solidFill>
                  <a:srgbClr val="002060"/>
                </a:solidFill>
              </a:rPr>
              <a:t>Ireland</a:t>
            </a:r>
          </a:p>
          <a:p>
            <a:pPr>
              <a:defRPr/>
            </a:pPr>
            <a:r>
              <a:rPr lang="en-IE" sz="1800" i="1" dirty="0" smtClean="0">
                <a:solidFill>
                  <a:srgbClr val="92D050"/>
                </a:solidFill>
                <a:latin typeface="+mn-lt"/>
              </a:rPr>
              <a:t>Ireland in Focus – Key Findings</a:t>
            </a:r>
            <a:endParaRPr lang="en-US" sz="1800" i="1" dirty="0">
              <a:solidFill>
                <a:srgbClr val="92D050"/>
              </a:solidFill>
              <a:latin typeface="+mn-lt"/>
            </a:endParaRPr>
          </a:p>
        </p:txBody>
      </p:sp>
      <p:pic>
        <p:nvPicPr>
          <p:cNvPr id="55" name="Picture 3" descr="C:\Users\sorourke\AppData\Local\Temp\wz4202\Images for PPT\Icons\DevelopLeader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4" y="6104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3"/>
          </p:nvPr>
        </p:nvSpPr>
        <p:spPr>
          <a:xfrm>
            <a:off x="153328" y="6607952"/>
            <a:ext cx="346075" cy="142875"/>
          </a:xfrm>
        </p:spPr>
        <p:txBody>
          <a:bodyPr/>
          <a:lstStyle/>
          <a:p>
            <a:fld id="{8E45F56C-0330-4065-A2FE-7A96C56B70C0}" type="slidenum">
              <a:rPr lang="en-US" smtClean="0">
                <a:solidFill>
                  <a:srgbClr val="002776"/>
                </a:solidFill>
              </a:rPr>
              <a:pPr/>
              <a:t>14</a:t>
            </a:fld>
            <a:endParaRPr lang="en-US" dirty="0">
              <a:solidFill>
                <a:srgbClr val="002776"/>
              </a:solidFill>
            </a:endParaRPr>
          </a:p>
        </p:txBody>
      </p:sp>
      <p:sp>
        <p:nvSpPr>
          <p:cNvPr id="31" name="Rectangle 30"/>
          <p:cNvSpPr>
            <a:spLocks noChangeArrowheads="1"/>
          </p:cNvSpPr>
          <p:nvPr>
            <p:custDataLst>
              <p:tags r:id="rId1"/>
            </p:custDataLst>
          </p:nvPr>
        </p:nvSpPr>
        <p:spPr bwMode="auto">
          <a:xfrm>
            <a:off x="1379227" y="1014760"/>
            <a:ext cx="7499302" cy="584930"/>
          </a:xfrm>
          <a:prstGeom prst="rect">
            <a:avLst/>
          </a:prstGeom>
          <a:noFill/>
          <a:ln w="19050">
            <a:noFill/>
            <a:miter lim="800000"/>
            <a:headEnd/>
            <a:tailEnd/>
          </a:ln>
          <a:effectLst/>
        </p:spPr>
        <p:txBody>
          <a:bodyPr lIns="92543" tIns="92543" rIns="92543" bIns="46268" anchor="t"/>
          <a:lstStyle/>
          <a:p>
            <a:pPr marL="185180" marR="0" lvl="0" indent="-185180" defTabSz="954063" eaLnBrk="1" fontAlgn="base" latinLnBrk="0" hangingPunct="1">
              <a:spcBef>
                <a:spcPct val="0"/>
              </a:spcBef>
              <a:spcAft>
                <a:spcPct val="0"/>
              </a:spcAft>
              <a:buClrTx/>
              <a:buSzTx/>
              <a:buFont typeface="Arial" pitchFamily="34" charset="0"/>
              <a:buChar char="•"/>
              <a:tabLst/>
              <a:defRPr/>
            </a:pPr>
            <a:r>
              <a:rPr lang="en-US" altLang="en-US" sz="1300" b="1" kern="0" dirty="0" smtClean="0">
                <a:solidFill>
                  <a:srgbClr val="002776"/>
                </a:solidFill>
                <a:cs typeface="Arial" charset="0"/>
              </a:rPr>
              <a:t>Insurance is less popular in Ireland </a:t>
            </a:r>
            <a:r>
              <a:rPr lang="en-US" altLang="en-US" sz="1300" kern="0" dirty="0" smtClean="0">
                <a:solidFill>
                  <a:srgbClr val="002776"/>
                </a:solidFill>
                <a:cs typeface="Arial" charset="0"/>
              </a:rPr>
              <a:t>- The popularity of insurance as a career choice for business students remains the 5</a:t>
            </a:r>
            <a:r>
              <a:rPr lang="en-US" altLang="en-US" sz="1300" kern="0" baseline="30000" dirty="0" smtClean="0">
                <a:solidFill>
                  <a:srgbClr val="002776"/>
                </a:solidFill>
                <a:cs typeface="Arial" charset="0"/>
              </a:rPr>
              <a:t>th</a:t>
            </a:r>
            <a:r>
              <a:rPr lang="en-US" altLang="en-US" sz="1300" kern="0" dirty="0" smtClean="0">
                <a:solidFill>
                  <a:srgbClr val="002776"/>
                </a:solidFill>
                <a:cs typeface="Arial" charset="0"/>
              </a:rPr>
              <a:t> lowest among the 21 EMEA markets </a:t>
            </a:r>
            <a:r>
              <a:rPr lang="en-US" altLang="en-US" sz="1300" kern="0" dirty="0" smtClean="0">
                <a:solidFill>
                  <a:srgbClr val="002776"/>
                </a:solidFill>
                <a:cs typeface="Arial" charset="0"/>
              </a:rPr>
              <a:t>surveyed - the </a:t>
            </a:r>
            <a:r>
              <a:rPr lang="en-US" altLang="en-US" sz="1300" kern="0" dirty="0" smtClean="0">
                <a:solidFill>
                  <a:srgbClr val="002776"/>
                </a:solidFill>
                <a:cs typeface="Arial" charset="0"/>
              </a:rPr>
              <a:t>lowest in Western Europe.</a:t>
            </a:r>
            <a:endParaRPr kumimoji="0" lang="en-US" altLang="en-US" sz="1300" b="0" i="0" u="none" strike="noStrike" kern="0" cap="none" spc="0" normalizeH="0" baseline="0" noProof="0" dirty="0" smtClean="0">
              <a:ln>
                <a:noFill/>
              </a:ln>
              <a:solidFill>
                <a:srgbClr val="002776"/>
              </a:solidFill>
              <a:effectLst/>
              <a:uLnTx/>
              <a:uFillTx/>
              <a:cs typeface="Arial" charset="0"/>
            </a:endParaRPr>
          </a:p>
        </p:txBody>
      </p:sp>
      <p:grpSp>
        <p:nvGrpSpPr>
          <p:cNvPr id="2" name="Group 1"/>
          <p:cNvGrpSpPr/>
          <p:nvPr/>
        </p:nvGrpSpPr>
        <p:grpSpPr>
          <a:xfrm>
            <a:off x="466572" y="1122705"/>
            <a:ext cx="603965" cy="500107"/>
            <a:chOff x="466391" y="1237861"/>
            <a:chExt cx="635428" cy="633296"/>
          </a:xfrm>
        </p:grpSpPr>
        <p:sp>
          <p:nvSpPr>
            <p:cNvPr id="16" name="Freeform 93"/>
            <p:cNvSpPr>
              <a:spLocks/>
            </p:cNvSpPr>
            <p:nvPr/>
          </p:nvSpPr>
          <p:spPr bwMode="auto">
            <a:xfrm>
              <a:off x="707156" y="1237861"/>
              <a:ext cx="218193" cy="147174"/>
            </a:xfrm>
            <a:custGeom>
              <a:avLst/>
              <a:gdLst>
                <a:gd name="T0" fmla="*/ 319 w 319"/>
                <a:gd name="T1" fmla="*/ 38 h 264"/>
                <a:gd name="T2" fmla="*/ 259 w 319"/>
                <a:gd name="T3" fmla="*/ 0 h 264"/>
                <a:gd name="T4" fmla="*/ 228 w 319"/>
                <a:gd name="T5" fmla="*/ 34 h 264"/>
                <a:gd name="T6" fmla="*/ 233 w 319"/>
                <a:gd name="T7" fmla="*/ 87 h 264"/>
                <a:gd name="T8" fmla="*/ 197 w 319"/>
                <a:gd name="T9" fmla="*/ 121 h 264"/>
                <a:gd name="T10" fmla="*/ 210 w 319"/>
                <a:gd name="T11" fmla="*/ 34 h 264"/>
                <a:gd name="T12" fmla="*/ 174 w 319"/>
                <a:gd name="T13" fmla="*/ 38 h 264"/>
                <a:gd name="T14" fmla="*/ 175 w 319"/>
                <a:gd name="T15" fmla="*/ 85 h 264"/>
                <a:gd name="T16" fmla="*/ 140 w 319"/>
                <a:gd name="T17" fmla="*/ 45 h 264"/>
                <a:gd name="T18" fmla="*/ 112 w 319"/>
                <a:gd name="T19" fmla="*/ 72 h 264"/>
                <a:gd name="T20" fmla="*/ 85 w 319"/>
                <a:gd name="T21" fmla="*/ 61 h 264"/>
                <a:gd name="T22" fmla="*/ 70 w 319"/>
                <a:gd name="T23" fmla="*/ 145 h 264"/>
                <a:gd name="T24" fmla="*/ 40 w 319"/>
                <a:gd name="T25" fmla="*/ 155 h 264"/>
                <a:gd name="T26" fmla="*/ 61 w 319"/>
                <a:gd name="T27" fmla="*/ 174 h 264"/>
                <a:gd name="T28" fmla="*/ 0 w 319"/>
                <a:gd name="T29" fmla="*/ 196 h 264"/>
                <a:gd name="T30" fmla="*/ 108 w 319"/>
                <a:gd name="T31" fmla="*/ 216 h 264"/>
                <a:gd name="T32" fmla="*/ 77 w 319"/>
                <a:gd name="T33" fmla="*/ 260 h 264"/>
                <a:gd name="T34" fmla="*/ 114 w 319"/>
                <a:gd name="T35" fmla="*/ 264 h 264"/>
                <a:gd name="T36" fmla="*/ 128 w 319"/>
                <a:gd name="T37" fmla="*/ 245 h 264"/>
                <a:gd name="T38" fmla="*/ 189 w 319"/>
                <a:gd name="T39" fmla="*/ 215 h 264"/>
                <a:gd name="T40" fmla="*/ 145 w 319"/>
                <a:gd name="T41" fmla="*/ 215 h 264"/>
                <a:gd name="T42" fmla="*/ 159 w 319"/>
                <a:gd name="T43" fmla="*/ 184 h 264"/>
                <a:gd name="T44" fmla="*/ 217 w 319"/>
                <a:gd name="T45" fmla="*/ 184 h 264"/>
                <a:gd name="T46" fmla="*/ 226 w 319"/>
                <a:gd name="T47" fmla="*/ 134 h 264"/>
                <a:gd name="T48" fmla="*/ 261 w 319"/>
                <a:gd name="T49" fmla="*/ 100 h 264"/>
                <a:gd name="T50" fmla="*/ 319 w 319"/>
                <a:gd name="T51" fmla="*/ 38 h 264"/>
                <a:gd name="T52" fmla="*/ 319 w 319"/>
                <a:gd name="T53" fmla="*/ 38 h 264"/>
                <a:gd name="T54" fmla="*/ 319 w 319"/>
                <a:gd name="T55" fmla="*/ 38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264"/>
                <a:gd name="T86" fmla="*/ 319 w 319"/>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264">
                  <a:moveTo>
                    <a:pt x="319" y="38"/>
                  </a:moveTo>
                  <a:lnTo>
                    <a:pt x="259" y="0"/>
                  </a:lnTo>
                  <a:lnTo>
                    <a:pt x="228" y="34"/>
                  </a:lnTo>
                  <a:lnTo>
                    <a:pt x="233" y="87"/>
                  </a:lnTo>
                  <a:lnTo>
                    <a:pt x="197" y="121"/>
                  </a:lnTo>
                  <a:lnTo>
                    <a:pt x="210" y="34"/>
                  </a:lnTo>
                  <a:lnTo>
                    <a:pt x="174" y="38"/>
                  </a:lnTo>
                  <a:lnTo>
                    <a:pt x="175" y="85"/>
                  </a:lnTo>
                  <a:lnTo>
                    <a:pt x="140" y="45"/>
                  </a:lnTo>
                  <a:lnTo>
                    <a:pt x="112" y="72"/>
                  </a:lnTo>
                  <a:lnTo>
                    <a:pt x="85" y="61"/>
                  </a:lnTo>
                  <a:lnTo>
                    <a:pt x="70" y="145"/>
                  </a:lnTo>
                  <a:lnTo>
                    <a:pt x="40" y="155"/>
                  </a:lnTo>
                  <a:lnTo>
                    <a:pt x="61" y="174"/>
                  </a:lnTo>
                  <a:lnTo>
                    <a:pt x="0" y="196"/>
                  </a:lnTo>
                  <a:lnTo>
                    <a:pt x="108" y="216"/>
                  </a:lnTo>
                  <a:lnTo>
                    <a:pt x="77" y="260"/>
                  </a:lnTo>
                  <a:lnTo>
                    <a:pt x="114" y="264"/>
                  </a:lnTo>
                  <a:lnTo>
                    <a:pt x="128" y="245"/>
                  </a:lnTo>
                  <a:lnTo>
                    <a:pt x="189" y="215"/>
                  </a:lnTo>
                  <a:lnTo>
                    <a:pt x="145" y="215"/>
                  </a:lnTo>
                  <a:lnTo>
                    <a:pt x="159" y="184"/>
                  </a:lnTo>
                  <a:lnTo>
                    <a:pt x="217" y="184"/>
                  </a:lnTo>
                  <a:lnTo>
                    <a:pt x="226" y="134"/>
                  </a:lnTo>
                  <a:lnTo>
                    <a:pt x="261" y="100"/>
                  </a:lnTo>
                  <a:lnTo>
                    <a:pt x="319" y="38"/>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17" name="Freeform 94"/>
            <p:cNvSpPr>
              <a:spLocks/>
            </p:cNvSpPr>
            <p:nvPr/>
          </p:nvSpPr>
          <p:spPr bwMode="auto">
            <a:xfrm>
              <a:off x="657909" y="1388938"/>
              <a:ext cx="119014" cy="86409"/>
            </a:xfrm>
            <a:custGeom>
              <a:avLst/>
              <a:gdLst>
                <a:gd name="T0" fmla="*/ 127 w 174"/>
                <a:gd name="T1" fmla="*/ 0 h 155"/>
                <a:gd name="T2" fmla="*/ 87 w 174"/>
                <a:gd name="T3" fmla="*/ 15 h 155"/>
                <a:gd name="T4" fmla="*/ 103 w 174"/>
                <a:gd name="T5" fmla="*/ 59 h 155"/>
                <a:gd name="T6" fmla="*/ 25 w 174"/>
                <a:gd name="T7" fmla="*/ 26 h 155"/>
                <a:gd name="T8" fmla="*/ 0 w 174"/>
                <a:gd name="T9" fmla="*/ 48 h 155"/>
                <a:gd name="T10" fmla="*/ 0 w 174"/>
                <a:gd name="T11" fmla="*/ 74 h 155"/>
                <a:gd name="T12" fmla="*/ 36 w 174"/>
                <a:gd name="T13" fmla="*/ 82 h 155"/>
                <a:gd name="T14" fmla="*/ 25 w 174"/>
                <a:gd name="T15" fmla="*/ 115 h 155"/>
                <a:gd name="T16" fmla="*/ 62 w 174"/>
                <a:gd name="T17" fmla="*/ 134 h 155"/>
                <a:gd name="T18" fmla="*/ 75 w 174"/>
                <a:gd name="T19" fmla="*/ 117 h 155"/>
                <a:gd name="T20" fmla="*/ 85 w 174"/>
                <a:gd name="T21" fmla="*/ 141 h 155"/>
                <a:gd name="T22" fmla="*/ 129 w 174"/>
                <a:gd name="T23" fmla="*/ 155 h 155"/>
                <a:gd name="T24" fmla="*/ 133 w 174"/>
                <a:gd name="T25" fmla="*/ 126 h 155"/>
                <a:gd name="T26" fmla="*/ 174 w 174"/>
                <a:gd name="T27" fmla="*/ 98 h 155"/>
                <a:gd name="T28" fmla="*/ 129 w 174"/>
                <a:gd name="T29" fmla="*/ 42 h 155"/>
                <a:gd name="T30" fmla="*/ 135 w 174"/>
                <a:gd name="T31" fmla="*/ 8 h 155"/>
                <a:gd name="T32" fmla="*/ 127 w 174"/>
                <a:gd name="T33" fmla="*/ 0 h 155"/>
                <a:gd name="T34" fmla="*/ 127 w 174"/>
                <a:gd name="T35" fmla="*/ 0 h 155"/>
                <a:gd name="T36" fmla="*/ 127 w 174"/>
                <a:gd name="T37" fmla="*/ 0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
                <a:gd name="T58" fmla="*/ 0 h 155"/>
                <a:gd name="T59" fmla="*/ 174 w 174"/>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 h="155">
                  <a:moveTo>
                    <a:pt x="127" y="0"/>
                  </a:moveTo>
                  <a:lnTo>
                    <a:pt x="87" y="15"/>
                  </a:lnTo>
                  <a:lnTo>
                    <a:pt x="103" y="59"/>
                  </a:lnTo>
                  <a:lnTo>
                    <a:pt x="25" y="26"/>
                  </a:lnTo>
                  <a:lnTo>
                    <a:pt x="0" y="48"/>
                  </a:lnTo>
                  <a:lnTo>
                    <a:pt x="0" y="74"/>
                  </a:lnTo>
                  <a:lnTo>
                    <a:pt x="36" y="82"/>
                  </a:lnTo>
                  <a:lnTo>
                    <a:pt x="25" y="115"/>
                  </a:lnTo>
                  <a:lnTo>
                    <a:pt x="62" y="134"/>
                  </a:lnTo>
                  <a:lnTo>
                    <a:pt x="75" y="117"/>
                  </a:lnTo>
                  <a:lnTo>
                    <a:pt x="85" y="141"/>
                  </a:lnTo>
                  <a:lnTo>
                    <a:pt x="129" y="155"/>
                  </a:lnTo>
                  <a:lnTo>
                    <a:pt x="133" y="126"/>
                  </a:lnTo>
                  <a:lnTo>
                    <a:pt x="174" y="98"/>
                  </a:lnTo>
                  <a:lnTo>
                    <a:pt x="129" y="42"/>
                  </a:lnTo>
                  <a:lnTo>
                    <a:pt x="135" y="8"/>
                  </a:lnTo>
                  <a:lnTo>
                    <a:pt x="127"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18" name="Freeform 95"/>
            <p:cNvSpPr>
              <a:spLocks/>
            </p:cNvSpPr>
            <p:nvPr/>
          </p:nvSpPr>
          <p:spPr bwMode="auto">
            <a:xfrm>
              <a:off x="539578" y="1387265"/>
              <a:ext cx="176470" cy="153864"/>
            </a:xfrm>
            <a:custGeom>
              <a:avLst/>
              <a:gdLst>
                <a:gd name="T0" fmla="*/ 173 w 258"/>
                <a:gd name="T1" fmla="*/ 50 h 276"/>
                <a:gd name="T2" fmla="*/ 146 w 258"/>
                <a:gd name="T3" fmla="*/ 14 h 276"/>
                <a:gd name="T4" fmla="*/ 64 w 258"/>
                <a:gd name="T5" fmla="*/ 0 h 276"/>
                <a:gd name="T6" fmla="*/ 52 w 258"/>
                <a:gd name="T7" fmla="*/ 35 h 276"/>
                <a:gd name="T8" fmla="*/ 27 w 258"/>
                <a:gd name="T9" fmla="*/ 25 h 276"/>
                <a:gd name="T10" fmla="*/ 0 w 258"/>
                <a:gd name="T11" fmla="*/ 54 h 276"/>
                <a:gd name="T12" fmla="*/ 37 w 258"/>
                <a:gd name="T13" fmla="*/ 56 h 276"/>
                <a:gd name="T14" fmla="*/ 33 w 258"/>
                <a:gd name="T15" fmla="*/ 85 h 276"/>
                <a:gd name="T16" fmla="*/ 60 w 258"/>
                <a:gd name="T17" fmla="*/ 81 h 276"/>
                <a:gd name="T18" fmla="*/ 31 w 258"/>
                <a:gd name="T19" fmla="*/ 154 h 276"/>
                <a:gd name="T20" fmla="*/ 90 w 258"/>
                <a:gd name="T21" fmla="*/ 143 h 276"/>
                <a:gd name="T22" fmla="*/ 96 w 258"/>
                <a:gd name="T23" fmla="*/ 186 h 276"/>
                <a:gd name="T24" fmla="*/ 32 w 258"/>
                <a:gd name="T25" fmla="*/ 173 h 276"/>
                <a:gd name="T26" fmla="*/ 41 w 258"/>
                <a:gd name="T27" fmla="*/ 212 h 276"/>
                <a:gd name="T28" fmla="*/ 42 w 258"/>
                <a:gd name="T29" fmla="*/ 230 h 276"/>
                <a:gd name="T30" fmla="*/ 101 w 258"/>
                <a:gd name="T31" fmla="*/ 245 h 276"/>
                <a:gd name="T32" fmla="*/ 134 w 258"/>
                <a:gd name="T33" fmla="*/ 209 h 276"/>
                <a:gd name="T34" fmla="*/ 163 w 258"/>
                <a:gd name="T35" fmla="*/ 276 h 276"/>
                <a:gd name="T36" fmla="*/ 248 w 258"/>
                <a:gd name="T37" fmla="*/ 201 h 276"/>
                <a:gd name="T38" fmla="*/ 258 w 258"/>
                <a:gd name="T39" fmla="*/ 144 h 276"/>
                <a:gd name="T40" fmla="*/ 249 w 258"/>
                <a:gd name="T41" fmla="*/ 120 h 276"/>
                <a:gd name="T42" fmla="*/ 235 w 258"/>
                <a:gd name="T43" fmla="*/ 134 h 276"/>
                <a:gd name="T44" fmla="*/ 198 w 258"/>
                <a:gd name="T45" fmla="*/ 118 h 276"/>
                <a:gd name="T46" fmla="*/ 209 w 258"/>
                <a:gd name="T47" fmla="*/ 85 h 276"/>
                <a:gd name="T48" fmla="*/ 173 w 258"/>
                <a:gd name="T49" fmla="*/ 77 h 276"/>
                <a:gd name="T50" fmla="*/ 173 w 258"/>
                <a:gd name="T51" fmla="*/ 50 h 276"/>
                <a:gd name="T52" fmla="*/ 173 w 258"/>
                <a:gd name="T53" fmla="*/ 50 h 276"/>
                <a:gd name="T54" fmla="*/ 173 w 258"/>
                <a:gd name="T55" fmla="*/ 50 h 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76"/>
                <a:gd name="T86" fmla="*/ 258 w 258"/>
                <a:gd name="T87" fmla="*/ 276 h 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76">
                  <a:moveTo>
                    <a:pt x="173" y="50"/>
                  </a:moveTo>
                  <a:lnTo>
                    <a:pt x="146" y="14"/>
                  </a:lnTo>
                  <a:lnTo>
                    <a:pt x="64" y="0"/>
                  </a:lnTo>
                  <a:lnTo>
                    <a:pt x="52" y="35"/>
                  </a:lnTo>
                  <a:lnTo>
                    <a:pt x="27" y="25"/>
                  </a:lnTo>
                  <a:lnTo>
                    <a:pt x="0" y="54"/>
                  </a:lnTo>
                  <a:lnTo>
                    <a:pt x="37" y="56"/>
                  </a:lnTo>
                  <a:lnTo>
                    <a:pt x="33" y="85"/>
                  </a:lnTo>
                  <a:lnTo>
                    <a:pt x="60" y="81"/>
                  </a:lnTo>
                  <a:lnTo>
                    <a:pt x="31" y="154"/>
                  </a:lnTo>
                  <a:lnTo>
                    <a:pt x="90" y="143"/>
                  </a:lnTo>
                  <a:lnTo>
                    <a:pt x="96" y="186"/>
                  </a:lnTo>
                  <a:lnTo>
                    <a:pt x="32" y="173"/>
                  </a:lnTo>
                  <a:lnTo>
                    <a:pt x="41" y="212"/>
                  </a:lnTo>
                  <a:lnTo>
                    <a:pt x="42" y="230"/>
                  </a:lnTo>
                  <a:lnTo>
                    <a:pt x="101" y="245"/>
                  </a:lnTo>
                  <a:lnTo>
                    <a:pt x="134" y="209"/>
                  </a:lnTo>
                  <a:lnTo>
                    <a:pt x="163" y="276"/>
                  </a:lnTo>
                  <a:lnTo>
                    <a:pt x="248" y="201"/>
                  </a:lnTo>
                  <a:lnTo>
                    <a:pt x="258" y="144"/>
                  </a:lnTo>
                  <a:lnTo>
                    <a:pt x="249" y="120"/>
                  </a:lnTo>
                  <a:lnTo>
                    <a:pt x="235" y="134"/>
                  </a:lnTo>
                  <a:lnTo>
                    <a:pt x="198" y="118"/>
                  </a:lnTo>
                  <a:lnTo>
                    <a:pt x="209" y="85"/>
                  </a:lnTo>
                  <a:lnTo>
                    <a:pt x="173" y="77"/>
                  </a:lnTo>
                  <a:lnTo>
                    <a:pt x="173" y="5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19" name="Freeform 96"/>
            <p:cNvSpPr>
              <a:spLocks/>
            </p:cNvSpPr>
            <p:nvPr/>
          </p:nvSpPr>
          <p:spPr bwMode="auto">
            <a:xfrm>
              <a:off x="530002" y="1507123"/>
              <a:ext cx="116962" cy="67455"/>
            </a:xfrm>
            <a:custGeom>
              <a:avLst/>
              <a:gdLst>
                <a:gd name="T0" fmla="*/ 55 w 171"/>
                <a:gd name="T1" fmla="*/ 0 h 121"/>
                <a:gd name="T2" fmla="*/ 10 w 171"/>
                <a:gd name="T3" fmla="*/ 18 h 121"/>
                <a:gd name="T4" fmla="*/ 22 w 171"/>
                <a:gd name="T5" fmla="*/ 56 h 121"/>
                <a:gd name="T6" fmla="*/ 0 w 171"/>
                <a:gd name="T7" fmla="*/ 62 h 121"/>
                <a:gd name="T8" fmla="*/ 31 w 171"/>
                <a:gd name="T9" fmla="*/ 75 h 121"/>
                <a:gd name="T10" fmla="*/ 61 w 171"/>
                <a:gd name="T11" fmla="*/ 59 h 121"/>
                <a:gd name="T12" fmla="*/ 51 w 171"/>
                <a:gd name="T13" fmla="*/ 92 h 121"/>
                <a:gd name="T14" fmla="*/ 66 w 171"/>
                <a:gd name="T15" fmla="*/ 104 h 121"/>
                <a:gd name="T16" fmla="*/ 86 w 171"/>
                <a:gd name="T17" fmla="*/ 79 h 121"/>
                <a:gd name="T18" fmla="*/ 94 w 171"/>
                <a:gd name="T19" fmla="*/ 121 h 121"/>
                <a:gd name="T20" fmla="*/ 171 w 171"/>
                <a:gd name="T21" fmla="*/ 113 h 121"/>
                <a:gd name="T22" fmla="*/ 130 w 171"/>
                <a:gd name="T23" fmla="*/ 58 h 121"/>
                <a:gd name="T24" fmla="*/ 144 w 171"/>
                <a:gd name="T25" fmla="*/ 38 h 121"/>
                <a:gd name="T26" fmla="*/ 114 w 171"/>
                <a:gd name="T27" fmla="*/ 30 h 121"/>
                <a:gd name="T28" fmla="*/ 77 w 171"/>
                <a:gd name="T29" fmla="*/ 18 h 121"/>
                <a:gd name="T30" fmla="*/ 56 w 171"/>
                <a:gd name="T31" fmla="*/ 15 h 121"/>
                <a:gd name="T32" fmla="*/ 55 w 171"/>
                <a:gd name="T33" fmla="*/ 0 h 121"/>
                <a:gd name="T34" fmla="*/ 55 w 171"/>
                <a:gd name="T35" fmla="*/ 0 h 121"/>
                <a:gd name="T36" fmla="*/ 55 w 171"/>
                <a:gd name="T37" fmla="*/ 0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121"/>
                <a:gd name="T59" fmla="*/ 171 w 171"/>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121">
                  <a:moveTo>
                    <a:pt x="55" y="0"/>
                  </a:moveTo>
                  <a:lnTo>
                    <a:pt x="10" y="18"/>
                  </a:lnTo>
                  <a:lnTo>
                    <a:pt x="22" y="56"/>
                  </a:lnTo>
                  <a:lnTo>
                    <a:pt x="0" y="62"/>
                  </a:lnTo>
                  <a:lnTo>
                    <a:pt x="31" y="75"/>
                  </a:lnTo>
                  <a:lnTo>
                    <a:pt x="61" y="59"/>
                  </a:lnTo>
                  <a:lnTo>
                    <a:pt x="51" y="92"/>
                  </a:lnTo>
                  <a:lnTo>
                    <a:pt x="66" y="104"/>
                  </a:lnTo>
                  <a:lnTo>
                    <a:pt x="86" y="79"/>
                  </a:lnTo>
                  <a:lnTo>
                    <a:pt x="94" y="121"/>
                  </a:lnTo>
                  <a:lnTo>
                    <a:pt x="171" y="113"/>
                  </a:lnTo>
                  <a:lnTo>
                    <a:pt x="130" y="58"/>
                  </a:lnTo>
                  <a:lnTo>
                    <a:pt x="144" y="38"/>
                  </a:lnTo>
                  <a:lnTo>
                    <a:pt x="114" y="30"/>
                  </a:lnTo>
                  <a:lnTo>
                    <a:pt x="77" y="18"/>
                  </a:lnTo>
                  <a:lnTo>
                    <a:pt x="56" y="15"/>
                  </a:lnTo>
                  <a:lnTo>
                    <a:pt x="55"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0" name="Freeform 97"/>
            <p:cNvSpPr>
              <a:spLocks/>
            </p:cNvSpPr>
            <p:nvPr/>
          </p:nvSpPr>
          <p:spPr bwMode="auto">
            <a:xfrm>
              <a:off x="684584" y="1443571"/>
              <a:ext cx="117646" cy="138812"/>
            </a:xfrm>
            <a:custGeom>
              <a:avLst/>
              <a:gdLst>
                <a:gd name="T0" fmla="*/ 0 w 172"/>
                <a:gd name="T1" fmla="*/ 132 h 249"/>
                <a:gd name="T2" fmla="*/ 72 w 172"/>
                <a:gd name="T3" fmla="*/ 121 h 249"/>
                <a:gd name="T4" fmla="*/ 92 w 172"/>
                <a:gd name="T5" fmla="*/ 163 h 249"/>
                <a:gd name="T6" fmla="*/ 103 w 172"/>
                <a:gd name="T7" fmla="*/ 233 h 249"/>
                <a:gd name="T8" fmla="*/ 144 w 172"/>
                <a:gd name="T9" fmla="*/ 249 h 249"/>
                <a:gd name="T10" fmla="*/ 162 w 172"/>
                <a:gd name="T11" fmla="*/ 219 h 249"/>
                <a:gd name="T12" fmla="*/ 139 w 172"/>
                <a:gd name="T13" fmla="*/ 135 h 249"/>
                <a:gd name="T14" fmla="*/ 172 w 172"/>
                <a:gd name="T15" fmla="*/ 104 h 249"/>
                <a:gd name="T16" fmla="*/ 167 w 172"/>
                <a:gd name="T17" fmla="*/ 79 h 249"/>
                <a:gd name="T18" fmla="*/ 132 w 172"/>
                <a:gd name="T19" fmla="*/ 43 h 249"/>
                <a:gd name="T20" fmla="*/ 146 w 172"/>
                <a:gd name="T21" fmla="*/ 7 h 249"/>
                <a:gd name="T22" fmla="*/ 135 w 172"/>
                <a:gd name="T23" fmla="*/ 0 h 249"/>
                <a:gd name="T24" fmla="*/ 94 w 172"/>
                <a:gd name="T25" fmla="*/ 28 h 249"/>
                <a:gd name="T26" fmla="*/ 90 w 172"/>
                <a:gd name="T27" fmla="*/ 57 h 249"/>
                <a:gd name="T28" fmla="*/ 46 w 172"/>
                <a:gd name="T29" fmla="*/ 43 h 249"/>
                <a:gd name="T30" fmla="*/ 36 w 172"/>
                <a:gd name="T31" fmla="*/ 100 h 249"/>
                <a:gd name="T32" fmla="*/ 0 w 172"/>
                <a:gd name="T33" fmla="*/ 132 h 249"/>
                <a:gd name="T34" fmla="*/ 0 w 172"/>
                <a:gd name="T35" fmla="*/ 132 h 249"/>
                <a:gd name="T36" fmla="*/ 0 w 172"/>
                <a:gd name="T37" fmla="*/ 132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249"/>
                <a:gd name="T59" fmla="*/ 172 w 172"/>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249">
                  <a:moveTo>
                    <a:pt x="0" y="132"/>
                  </a:moveTo>
                  <a:lnTo>
                    <a:pt x="72" y="121"/>
                  </a:lnTo>
                  <a:lnTo>
                    <a:pt x="92" y="163"/>
                  </a:lnTo>
                  <a:lnTo>
                    <a:pt x="103" y="233"/>
                  </a:lnTo>
                  <a:lnTo>
                    <a:pt x="144" y="249"/>
                  </a:lnTo>
                  <a:lnTo>
                    <a:pt x="162" y="219"/>
                  </a:lnTo>
                  <a:lnTo>
                    <a:pt x="139" y="135"/>
                  </a:lnTo>
                  <a:lnTo>
                    <a:pt x="172" y="104"/>
                  </a:lnTo>
                  <a:lnTo>
                    <a:pt x="167" y="79"/>
                  </a:lnTo>
                  <a:lnTo>
                    <a:pt x="132" y="43"/>
                  </a:lnTo>
                  <a:lnTo>
                    <a:pt x="146" y="7"/>
                  </a:lnTo>
                  <a:lnTo>
                    <a:pt x="135" y="0"/>
                  </a:lnTo>
                  <a:lnTo>
                    <a:pt x="94" y="28"/>
                  </a:lnTo>
                  <a:lnTo>
                    <a:pt x="90" y="57"/>
                  </a:lnTo>
                  <a:lnTo>
                    <a:pt x="46" y="43"/>
                  </a:lnTo>
                  <a:lnTo>
                    <a:pt x="36" y="100"/>
                  </a:lnTo>
                  <a:lnTo>
                    <a:pt x="0" y="132"/>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1" name="Freeform 98"/>
            <p:cNvSpPr>
              <a:spLocks/>
            </p:cNvSpPr>
            <p:nvPr/>
          </p:nvSpPr>
          <p:spPr bwMode="auto">
            <a:xfrm>
              <a:off x="744775" y="1381133"/>
              <a:ext cx="93023" cy="110381"/>
            </a:xfrm>
            <a:custGeom>
              <a:avLst/>
              <a:gdLst>
                <a:gd name="T0" fmla="*/ 22 w 136"/>
                <a:gd name="T1" fmla="*/ 0 h 198"/>
                <a:gd name="T2" fmla="*/ 17 w 136"/>
                <a:gd name="T3" fmla="*/ 7 h 198"/>
                <a:gd name="T4" fmla="*/ 0 w 136"/>
                <a:gd name="T5" fmla="*/ 14 h 198"/>
                <a:gd name="T6" fmla="*/ 7 w 136"/>
                <a:gd name="T7" fmla="*/ 22 h 198"/>
                <a:gd name="T8" fmla="*/ 2 w 136"/>
                <a:gd name="T9" fmla="*/ 56 h 198"/>
                <a:gd name="T10" fmla="*/ 47 w 136"/>
                <a:gd name="T11" fmla="*/ 112 h 198"/>
                <a:gd name="T12" fmla="*/ 58 w 136"/>
                <a:gd name="T13" fmla="*/ 119 h 198"/>
                <a:gd name="T14" fmla="*/ 43 w 136"/>
                <a:gd name="T15" fmla="*/ 156 h 198"/>
                <a:gd name="T16" fmla="*/ 82 w 136"/>
                <a:gd name="T17" fmla="*/ 192 h 198"/>
                <a:gd name="T18" fmla="*/ 106 w 136"/>
                <a:gd name="T19" fmla="*/ 198 h 198"/>
                <a:gd name="T20" fmla="*/ 136 w 136"/>
                <a:gd name="T21" fmla="*/ 175 h 198"/>
                <a:gd name="T22" fmla="*/ 129 w 136"/>
                <a:gd name="T23" fmla="*/ 123 h 198"/>
                <a:gd name="T24" fmla="*/ 62 w 136"/>
                <a:gd name="T25" fmla="*/ 89 h 198"/>
                <a:gd name="T26" fmla="*/ 88 w 136"/>
                <a:gd name="T27" fmla="*/ 48 h 198"/>
                <a:gd name="T28" fmla="*/ 54 w 136"/>
                <a:gd name="T29" fmla="*/ 12 h 198"/>
                <a:gd name="T30" fmla="*/ 59 w 136"/>
                <a:gd name="T31" fmla="*/ 6 h 198"/>
                <a:gd name="T32" fmla="*/ 22 w 136"/>
                <a:gd name="T33" fmla="*/ 3 h 198"/>
                <a:gd name="T34" fmla="*/ 22 w 136"/>
                <a:gd name="T35" fmla="*/ 0 h 198"/>
                <a:gd name="T36" fmla="*/ 22 w 136"/>
                <a:gd name="T37" fmla="*/ 0 h 198"/>
                <a:gd name="T38" fmla="*/ 22 w 136"/>
                <a:gd name="T39" fmla="*/ 0 h 1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98"/>
                <a:gd name="T62" fmla="*/ 136 w 136"/>
                <a:gd name="T63" fmla="*/ 198 h 1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98">
                  <a:moveTo>
                    <a:pt x="22" y="0"/>
                  </a:moveTo>
                  <a:lnTo>
                    <a:pt x="17" y="7"/>
                  </a:lnTo>
                  <a:lnTo>
                    <a:pt x="0" y="14"/>
                  </a:lnTo>
                  <a:lnTo>
                    <a:pt x="7" y="22"/>
                  </a:lnTo>
                  <a:lnTo>
                    <a:pt x="2" y="56"/>
                  </a:lnTo>
                  <a:lnTo>
                    <a:pt x="47" y="112"/>
                  </a:lnTo>
                  <a:lnTo>
                    <a:pt x="58" y="119"/>
                  </a:lnTo>
                  <a:lnTo>
                    <a:pt x="43" y="156"/>
                  </a:lnTo>
                  <a:lnTo>
                    <a:pt x="82" y="192"/>
                  </a:lnTo>
                  <a:lnTo>
                    <a:pt x="106" y="198"/>
                  </a:lnTo>
                  <a:lnTo>
                    <a:pt x="136" y="175"/>
                  </a:lnTo>
                  <a:lnTo>
                    <a:pt x="129" y="123"/>
                  </a:lnTo>
                  <a:lnTo>
                    <a:pt x="62" y="89"/>
                  </a:lnTo>
                  <a:lnTo>
                    <a:pt x="88" y="48"/>
                  </a:lnTo>
                  <a:lnTo>
                    <a:pt x="54" y="12"/>
                  </a:lnTo>
                  <a:lnTo>
                    <a:pt x="59" y="6"/>
                  </a:lnTo>
                  <a:lnTo>
                    <a:pt x="22" y="3"/>
                  </a:lnTo>
                  <a:lnTo>
                    <a:pt x="22"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2" name="Freeform 99"/>
            <p:cNvSpPr>
              <a:spLocks/>
            </p:cNvSpPr>
            <p:nvPr/>
          </p:nvSpPr>
          <p:spPr bwMode="auto">
            <a:xfrm>
              <a:off x="787183" y="1407892"/>
              <a:ext cx="146374" cy="95886"/>
            </a:xfrm>
            <a:custGeom>
              <a:avLst/>
              <a:gdLst>
                <a:gd name="T0" fmla="*/ 26 w 214"/>
                <a:gd name="T1" fmla="*/ 0 h 172"/>
                <a:gd name="T2" fmla="*/ 0 w 214"/>
                <a:gd name="T3" fmla="*/ 41 h 172"/>
                <a:gd name="T4" fmla="*/ 67 w 214"/>
                <a:gd name="T5" fmla="*/ 75 h 172"/>
                <a:gd name="T6" fmla="*/ 74 w 214"/>
                <a:gd name="T7" fmla="*/ 127 h 172"/>
                <a:gd name="T8" fmla="*/ 104 w 214"/>
                <a:gd name="T9" fmla="*/ 172 h 172"/>
                <a:gd name="T10" fmla="*/ 183 w 214"/>
                <a:gd name="T11" fmla="*/ 172 h 172"/>
                <a:gd name="T12" fmla="*/ 181 w 214"/>
                <a:gd name="T13" fmla="*/ 147 h 172"/>
                <a:gd name="T14" fmla="*/ 214 w 214"/>
                <a:gd name="T15" fmla="*/ 136 h 172"/>
                <a:gd name="T16" fmla="*/ 180 w 214"/>
                <a:gd name="T17" fmla="*/ 85 h 172"/>
                <a:gd name="T18" fmla="*/ 126 w 214"/>
                <a:gd name="T19" fmla="*/ 81 h 172"/>
                <a:gd name="T20" fmla="*/ 126 w 214"/>
                <a:gd name="T21" fmla="*/ 61 h 172"/>
                <a:gd name="T22" fmla="*/ 93 w 214"/>
                <a:gd name="T23" fmla="*/ 65 h 172"/>
                <a:gd name="T24" fmla="*/ 26 w 214"/>
                <a:gd name="T25" fmla="*/ 0 h 172"/>
                <a:gd name="T26" fmla="*/ 26 w 214"/>
                <a:gd name="T27" fmla="*/ 0 h 172"/>
                <a:gd name="T28" fmla="*/ 26 w 214"/>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72"/>
                <a:gd name="T47" fmla="*/ 214 w 214"/>
                <a:gd name="T48" fmla="*/ 172 h 1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72">
                  <a:moveTo>
                    <a:pt x="26" y="0"/>
                  </a:moveTo>
                  <a:lnTo>
                    <a:pt x="0" y="41"/>
                  </a:lnTo>
                  <a:lnTo>
                    <a:pt x="67" y="75"/>
                  </a:lnTo>
                  <a:lnTo>
                    <a:pt x="74" y="127"/>
                  </a:lnTo>
                  <a:lnTo>
                    <a:pt x="104" y="172"/>
                  </a:lnTo>
                  <a:lnTo>
                    <a:pt x="183" y="172"/>
                  </a:lnTo>
                  <a:lnTo>
                    <a:pt x="181" y="147"/>
                  </a:lnTo>
                  <a:lnTo>
                    <a:pt x="214" y="136"/>
                  </a:lnTo>
                  <a:lnTo>
                    <a:pt x="180" y="85"/>
                  </a:lnTo>
                  <a:lnTo>
                    <a:pt x="126" y="81"/>
                  </a:lnTo>
                  <a:lnTo>
                    <a:pt x="126" y="61"/>
                  </a:lnTo>
                  <a:lnTo>
                    <a:pt x="93" y="65"/>
                  </a:lnTo>
                  <a:lnTo>
                    <a:pt x="26"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3" name="Freeform 100"/>
            <p:cNvSpPr>
              <a:spLocks/>
            </p:cNvSpPr>
            <p:nvPr/>
          </p:nvSpPr>
          <p:spPr bwMode="auto">
            <a:xfrm>
              <a:off x="873366" y="1401202"/>
              <a:ext cx="86183" cy="83065"/>
            </a:xfrm>
            <a:custGeom>
              <a:avLst/>
              <a:gdLst>
                <a:gd name="T0" fmla="*/ 51 w 126"/>
                <a:gd name="T1" fmla="*/ 0 h 149"/>
                <a:gd name="T2" fmla="*/ 0 w 126"/>
                <a:gd name="T3" fmla="*/ 74 h 149"/>
                <a:gd name="T4" fmla="*/ 0 w 126"/>
                <a:gd name="T5" fmla="*/ 93 h 149"/>
                <a:gd name="T6" fmla="*/ 55 w 126"/>
                <a:gd name="T7" fmla="*/ 98 h 149"/>
                <a:gd name="T8" fmla="*/ 88 w 126"/>
                <a:gd name="T9" fmla="*/ 149 h 149"/>
                <a:gd name="T10" fmla="*/ 108 w 126"/>
                <a:gd name="T11" fmla="*/ 149 h 149"/>
                <a:gd name="T12" fmla="*/ 126 w 126"/>
                <a:gd name="T13" fmla="*/ 125 h 149"/>
                <a:gd name="T14" fmla="*/ 122 w 126"/>
                <a:gd name="T15" fmla="*/ 104 h 149"/>
                <a:gd name="T16" fmla="*/ 95 w 126"/>
                <a:gd name="T17" fmla="*/ 60 h 149"/>
                <a:gd name="T18" fmla="*/ 81 w 126"/>
                <a:gd name="T19" fmla="*/ 20 h 149"/>
                <a:gd name="T20" fmla="*/ 51 w 126"/>
                <a:gd name="T21" fmla="*/ 0 h 149"/>
                <a:gd name="T22" fmla="*/ 51 w 126"/>
                <a:gd name="T23" fmla="*/ 0 h 149"/>
                <a:gd name="T24" fmla="*/ 51 w 126"/>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49"/>
                <a:gd name="T41" fmla="*/ 126 w 126"/>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49">
                  <a:moveTo>
                    <a:pt x="51" y="0"/>
                  </a:moveTo>
                  <a:lnTo>
                    <a:pt x="0" y="74"/>
                  </a:lnTo>
                  <a:lnTo>
                    <a:pt x="0" y="93"/>
                  </a:lnTo>
                  <a:lnTo>
                    <a:pt x="55" y="98"/>
                  </a:lnTo>
                  <a:lnTo>
                    <a:pt x="88" y="149"/>
                  </a:lnTo>
                  <a:lnTo>
                    <a:pt x="108" y="149"/>
                  </a:lnTo>
                  <a:lnTo>
                    <a:pt x="126" y="125"/>
                  </a:lnTo>
                  <a:lnTo>
                    <a:pt x="122" y="104"/>
                  </a:lnTo>
                  <a:lnTo>
                    <a:pt x="95" y="60"/>
                  </a:lnTo>
                  <a:lnTo>
                    <a:pt x="81" y="20"/>
                  </a:lnTo>
                  <a:lnTo>
                    <a:pt x="51"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4" name="Freeform 101"/>
            <p:cNvSpPr>
              <a:spLocks/>
            </p:cNvSpPr>
            <p:nvPr/>
          </p:nvSpPr>
          <p:spPr bwMode="auto">
            <a:xfrm>
              <a:off x="779659" y="1478135"/>
              <a:ext cx="78659" cy="78047"/>
            </a:xfrm>
            <a:custGeom>
              <a:avLst/>
              <a:gdLst>
                <a:gd name="T0" fmla="*/ 85 w 115"/>
                <a:gd name="T1" fmla="*/ 0 h 140"/>
                <a:gd name="T2" fmla="*/ 55 w 115"/>
                <a:gd name="T3" fmla="*/ 24 h 140"/>
                <a:gd name="T4" fmla="*/ 29 w 115"/>
                <a:gd name="T5" fmla="*/ 17 h 140"/>
                <a:gd name="T6" fmla="*/ 34 w 115"/>
                <a:gd name="T7" fmla="*/ 42 h 140"/>
                <a:gd name="T8" fmla="*/ 0 w 115"/>
                <a:gd name="T9" fmla="*/ 73 h 140"/>
                <a:gd name="T10" fmla="*/ 18 w 115"/>
                <a:gd name="T11" fmla="*/ 140 h 140"/>
                <a:gd name="T12" fmla="*/ 53 w 115"/>
                <a:gd name="T13" fmla="*/ 113 h 140"/>
                <a:gd name="T14" fmla="*/ 73 w 115"/>
                <a:gd name="T15" fmla="*/ 116 h 140"/>
                <a:gd name="T16" fmla="*/ 85 w 115"/>
                <a:gd name="T17" fmla="*/ 80 h 140"/>
                <a:gd name="T18" fmla="*/ 115 w 115"/>
                <a:gd name="T19" fmla="*/ 46 h 140"/>
                <a:gd name="T20" fmla="*/ 85 w 115"/>
                <a:gd name="T21" fmla="*/ 0 h 140"/>
                <a:gd name="T22" fmla="*/ 85 w 115"/>
                <a:gd name="T23" fmla="*/ 0 h 140"/>
                <a:gd name="T24" fmla="*/ 85 w 115"/>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140"/>
                <a:gd name="T41" fmla="*/ 115 w 115"/>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140">
                  <a:moveTo>
                    <a:pt x="85" y="0"/>
                  </a:moveTo>
                  <a:lnTo>
                    <a:pt x="55" y="24"/>
                  </a:lnTo>
                  <a:lnTo>
                    <a:pt x="29" y="17"/>
                  </a:lnTo>
                  <a:lnTo>
                    <a:pt x="34" y="42"/>
                  </a:lnTo>
                  <a:lnTo>
                    <a:pt x="0" y="73"/>
                  </a:lnTo>
                  <a:lnTo>
                    <a:pt x="18" y="140"/>
                  </a:lnTo>
                  <a:lnTo>
                    <a:pt x="53" y="113"/>
                  </a:lnTo>
                  <a:lnTo>
                    <a:pt x="73" y="116"/>
                  </a:lnTo>
                  <a:lnTo>
                    <a:pt x="85" y="80"/>
                  </a:lnTo>
                  <a:lnTo>
                    <a:pt x="115" y="46"/>
                  </a:lnTo>
                  <a:lnTo>
                    <a:pt x="85"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5" name="Freeform 102"/>
            <p:cNvSpPr>
              <a:spLocks/>
            </p:cNvSpPr>
            <p:nvPr/>
          </p:nvSpPr>
          <p:spPr bwMode="auto">
            <a:xfrm>
              <a:off x="791971" y="1503778"/>
              <a:ext cx="114911" cy="66340"/>
            </a:xfrm>
            <a:custGeom>
              <a:avLst/>
              <a:gdLst>
                <a:gd name="T0" fmla="*/ 97 w 168"/>
                <a:gd name="T1" fmla="*/ 0 h 119"/>
                <a:gd name="T2" fmla="*/ 68 w 168"/>
                <a:gd name="T3" fmla="*/ 32 h 119"/>
                <a:gd name="T4" fmla="*/ 55 w 168"/>
                <a:gd name="T5" fmla="*/ 70 h 119"/>
                <a:gd name="T6" fmla="*/ 35 w 168"/>
                <a:gd name="T7" fmla="*/ 67 h 119"/>
                <a:gd name="T8" fmla="*/ 0 w 168"/>
                <a:gd name="T9" fmla="*/ 94 h 119"/>
                <a:gd name="T10" fmla="*/ 6 w 168"/>
                <a:gd name="T11" fmla="*/ 116 h 119"/>
                <a:gd name="T12" fmla="*/ 33 w 168"/>
                <a:gd name="T13" fmla="*/ 119 h 119"/>
                <a:gd name="T14" fmla="*/ 55 w 168"/>
                <a:gd name="T15" fmla="*/ 107 h 119"/>
                <a:gd name="T16" fmla="*/ 67 w 168"/>
                <a:gd name="T17" fmla="*/ 119 h 119"/>
                <a:gd name="T18" fmla="*/ 114 w 168"/>
                <a:gd name="T19" fmla="*/ 119 h 119"/>
                <a:gd name="T20" fmla="*/ 132 w 168"/>
                <a:gd name="T21" fmla="*/ 107 h 119"/>
                <a:gd name="T22" fmla="*/ 163 w 168"/>
                <a:gd name="T23" fmla="*/ 74 h 119"/>
                <a:gd name="T24" fmla="*/ 168 w 168"/>
                <a:gd name="T25" fmla="*/ 34 h 119"/>
                <a:gd name="T26" fmla="*/ 134 w 168"/>
                <a:gd name="T27" fmla="*/ 31 h 119"/>
                <a:gd name="T28" fmla="*/ 114 w 168"/>
                <a:gd name="T29" fmla="*/ 0 h 119"/>
                <a:gd name="T30" fmla="*/ 97 w 168"/>
                <a:gd name="T31" fmla="*/ 0 h 119"/>
                <a:gd name="T32" fmla="*/ 97 w 168"/>
                <a:gd name="T33" fmla="*/ 0 h 119"/>
                <a:gd name="T34" fmla="*/ 97 w 168"/>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
                <a:gd name="T55" fmla="*/ 0 h 119"/>
                <a:gd name="T56" fmla="*/ 168 w 168"/>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 h="119">
                  <a:moveTo>
                    <a:pt x="97" y="0"/>
                  </a:moveTo>
                  <a:lnTo>
                    <a:pt x="68" y="32"/>
                  </a:lnTo>
                  <a:lnTo>
                    <a:pt x="55" y="70"/>
                  </a:lnTo>
                  <a:lnTo>
                    <a:pt x="35" y="67"/>
                  </a:lnTo>
                  <a:lnTo>
                    <a:pt x="0" y="94"/>
                  </a:lnTo>
                  <a:lnTo>
                    <a:pt x="6" y="116"/>
                  </a:lnTo>
                  <a:lnTo>
                    <a:pt x="33" y="119"/>
                  </a:lnTo>
                  <a:lnTo>
                    <a:pt x="55" y="107"/>
                  </a:lnTo>
                  <a:lnTo>
                    <a:pt x="67" y="119"/>
                  </a:lnTo>
                  <a:lnTo>
                    <a:pt x="114" y="119"/>
                  </a:lnTo>
                  <a:lnTo>
                    <a:pt x="132" y="107"/>
                  </a:lnTo>
                  <a:lnTo>
                    <a:pt x="163" y="74"/>
                  </a:lnTo>
                  <a:lnTo>
                    <a:pt x="168" y="34"/>
                  </a:lnTo>
                  <a:lnTo>
                    <a:pt x="134" y="31"/>
                  </a:lnTo>
                  <a:lnTo>
                    <a:pt x="114" y="0"/>
                  </a:lnTo>
                  <a:lnTo>
                    <a:pt x="97"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6" name="Freeform 103"/>
            <p:cNvSpPr>
              <a:spLocks/>
            </p:cNvSpPr>
            <p:nvPr/>
          </p:nvSpPr>
          <p:spPr bwMode="auto">
            <a:xfrm>
              <a:off x="947237" y="1451933"/>
              <a:ext cx="71135" cy="61880"/>
            </a:xfrm>
            <a:custGeom>
              <a:avLst/>
              <a:gdLst>
                <a:gd name="T0" fmla="*/ 75 w 104"/>
                <a:gd name="T1" fmla="*/ 0 h 111"/>
                <a:gd name="T2" fmla="*/ 14 w 104"/>
                <a:gd name="T3" fmla="*/ 12 h 111"/>
                <a:gd name="T4" fmla="*/ 18 w 104"/>
                <a:gd name="T5" fmla="*/ 34 h 111"/>
                <a:gd name="T6" fmla="*/ 0 w 104"/>
                <a:gd name="T7" fmla="*/ 57 h 111"/>
                <a:gd name="T8" fmla="*/ 40 w 104"/>
                <a:gd name="T9" fmla="*/ 111 h 111"/>
                <a:gd name="T10" fmla="*/ 77 w 104"/>
                <a:gd name="T11" fmla="*/ 105 h 111"/>
                <a:gd name="T12" fmla="*/ 77 w 104"/>
                <a:gd name="T13" fmla="*/ 78 h 111"/>
                <a:gd name="T14" fmla="*/ 59 w 104"/>
                <a:gd name="T15" fmla="*/ 37 h 111"/>
                <a:gd name="T16" fmla="*/ 65 w 104"/>
                <a:gd name="T17" fmla="*/ 22 h 111"/>
                <a:gd name="T18" fmla="*/ 104 w 104"/>
                <a:gd name="T19" fmla="*/ 22 h 111"/>
                <a:gd name="T20" fmla="*/ 75 w 104"/>
                <a:gd name="T21" fmla="*/ 0 h 111"/>
                <a:gd name="T22" fmla="*/ 75 w 104"/>
                <a:gd name="T23" fmla="*/ 0 h 111"/>
                <a:gd name="T24" fmla="*/ 75 w 104"/>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75" y="0"/>
                  </a:moveTo>
                  <a:lnTo>
                    <a:pt x="14" y="12"/>
                  </a:lnTo>
                  <a:lnTo>
                    <a:pt x="18" y="34"/>
                  </a:lnTo>
                  <a:lnTo>
                    <a:pt x="0" y="57"/>
                  </a:lnTo>
                  <a:lnTo>
                    <a:pt x="40" y="111"/>
                  </a:lnTo>
                  <a:lnTo>
                    <a:pt x="77" y="105"/>
                  </a:lnTo>
                  <a:lnTo>
                    <a:pt x="77" y="78"/>
                  </a:lnTo>
                  <a:lnTo>
                    <a:pt x="59" y="37"/>
                  </a:lnTo>
                  <a:lnTo>
                    <a:pt x="65" y="22"/>
                  </a:lnTo>
                  <a:lnTo>
                    <a:pt x="104" y="22"/>
                  </a:lnTo>
                  <a:lnTo>
                    <a:pt x="75"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7" name="Freeform 104"/>
            <p:cNvSpPr>
              <a:spLocks/>
            </p:cNvSpPr>
            <p:nvPr/>
          </p:nvSpPr>
          <p:spPr bwMode="auto">
            <a:xfrm>
              <a:off x="957497" y="1526077"/>
              <a:ext cx="54719" cy="74702"/>
            </a:xfrm>
            <a:custGeom>
              <a:avLst/>
              <a:gdLst>
                <a:gd name="T0" fmla="*/ 65 w 80"/>
                <a:gd name="T1" fmla="*/ 0 h 134"/>
                <a:gd name="T2" fmla="*/ 29 w 80"/>
                <a:gd name="T3" fmla="*/ 28 h 134"/>
                <a:gd name="T4" fmla="*/ 41 w 80"/>
                <a:gd name="T5" fmla="*/ 54 h 134"/>
                <a:gd name="T6" fmla="*/ 0 w 80"/>
                <a:gd name="T7" fmla="*/ 103 h 134"/>
                <a:gd name="T8" fmla="*/ 15 w 80"/>
                <a:gd name="T9" fmla="*/ 128 h 134"/>
                <a:gd name="T10" fmla="*/ 80 w 80"/>
                <a:gd name="T11" fmla="*/ 134 h 134"/>
                <a:gd name="T12" fmla="*/ 67 w 80"/>
                <a:gd name="T13" fmla="*/ 87 h 134"/>
                <a:gd name="T14" fmla="*/ 80 w 80"/>
                <a:gd name="T15" fmla="*/ 60 h 134"/>
                <a:gd name="T16" fmla="*/ 65 w 80"/>
                <a:gd name="T17" fmla="*/ 0 h 134"/>
                <a:gd name="T18" fmla="*/ 65 w 80"/>
                <a:gd name="T19" fmla="*/ 0 h 134"/>
                <a:gd name="T20" fmla="*/ 65 w 8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34"/>
                <a:gd name="T35" fmla="*/ 80 w 80"/>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34">
                  <a:moveTo>
                    <a:pt x="65" y="0"/>
                  </a:moveTo>
                  <a:lnTo>
                    <a:pt x="29" y="28"/>
                  </a:lnTo>
                  <a:lnTo>
                    <a:pt x="41" y="54"/>
                  </a:lnTo>
                  <a:lnTo>
                    <a:pt x="0" y="103"/>
                  </a:lnTo>
                  <a:lnTo>
                    <a:pt x="15" y="128"/>
                  </a:lnTo>
                  <a:lnTo>
                    <a:pt x="80" y="134"/>
                  </a:lnTo>
                  <a:lnTo>
                    <a:pt x="67" y="87"/>
                  </a:lnTo>
                  <a:lnTo>
                    <a:pt x="80" y="60"/>
                  </a:lnTo>
                  <a:lnTo>
                    <a:pt x="65"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8" name="Freeform 105"/>
            <p:cNvSpPr>
              <a:spLocks/>
            </p:cNvSpPr>
            <p:nvPr/>
          </p:nvSpPr>
          <p:spPr bwMode="auto">
            <a:xfrm>
              <a:off x="869946" y="1484267"/>
              <a:ext cx="132010" cy="88639"/>
            </a:xfrm>
            <a:custGeom>
              <a:avLst/>
              <a:gdLst>
                <a:gd name="T0" fmla="*/ 190 w 193"/>
                <a:gd name="T1" fmla="*/ 47 h 159"/>
                <a:gd name="T2" fmla="*/ 153 w 193"/>
                <a:gd name="T3" fmla="*/ 53 h 159"/>
                <a:gd name="T4" fmla="*/ 115 w 193"/>
                <a:gd name="T5" fmla="*/ 0 h 159"/>
                <a:gd name="T6" fmla="*/ 91 w 193"/>
                <a:gd name="T7" fmla="*/ 0 h 159"/>
                <a:gd name="T8" fmla="*/ 60 w 193"/>
                <a:gd name="T9" fmla="*/ 10 h 159"/>
                <a:gd name="T10" fmla="*/ 61 w 193"/>
                <a:gd name="T11" fmla="*/ 35 h 159"/>
                <a:gd name="T12" fmla="*/ 0 w 193"/>
                <a:gd name="T13" fmla="*/ 35 h 159"/>
                <a:gd name="T14" fmla="*/ 20 w 193"/>
                <a:gd name="T15" fmla="*/ 66 h 159"/>
                <a:gd name="T16" fmla="*/ 54 w 193"/>
                <a:gd name="T17" fmla="*/ 69 h 159"/>
                <a:gd name="T18" fmla="*/ 49 w 193"/>
                <a:gd name="T19" fmla="*/ 110 h 159"/>
                <a:gd name="T20" fmla="*/ 19 w 193"/>
                <a:gd name="T21" fmla="*/ 141 h 159"/>
                <a:gd name="T22" fmla="*/ 38 w 193"/>
                <a:gd name="T23" fmla="*/ 151 h 159"/>
                <a:gd name="T24" fmla="*/ 67 w 193"/>
                <a:gd name="T25" fmla="*/ 135 h 159"/>
                <a:gd name="T26" fmla="*/ 79 w 193"/>
                <a:gd name="T27" fmla="*/ 147 h 159"/>
                <a:gd name="T28" fmla="*/ 144 w 193"/>
                <a:gd name="T29" fmla="*/ 159 h 159"/>
                <a:gd name="T30" fmla="*/ 169 w 193"/>
                <a:gd name="T31" fmla="*/ 129 h 159"/>
                <a:gd name="T32" fmla="*/ 158 w 193"/>
                <a:gd name="T33" fmla="*/ 103 h 159"/>
                <a:gd name="T34" fmla="*/ 193 w 193"/>
                <a:gd name="T35" fmla="*/ 75 h 159"/>
                <a:gd name="T36" fmla="*/ 189 w 193"/>
                <a:gd name="T37" fmla="*/ 59 h 159"/>
                <a:gd name="T38" fmla="*/ 190 w 193"/>
                <a:gd name="T39" fmla="*/ 47 h 159"/>
                <a:gd name="T40" fmla="*/ 190 w 193"/>
                <a:gd name="T41" fmla="*/ 47 h 159"/>
                <a:gd name="T42" fmla="*/ 190 w 193"/>
                <a:gd name="T43" fmla="*/ 47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59"/>
                <a:gd name="T68" fmla="*/ 193 w 193"/>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59">
                  <a:moveTo>
                    <a:pt x="190" y="47"/>
                  </a:moveTo>
                  <a:lnTo>
                    <a:pt x="153" y="53"/>
                  </a:lnTo>
                  <a:lnTo>
                    <a:pt x="115" y="0"/>
                  </a:lnTo>
                  <a:lnTo>
                    <a:pt x="91" y="0"/>
                  </a:lnTo>
                  <a:lnTo>
                    <a:pt x="60" y="10"/>
                  </a:lnTo>
                  <a:lnTo>
                    <a:pt x="61" y="35"/>
                  </a:lnTo>
                  <a:lnTo>
                    <a:pt x="0" y="35"/>
                  </a:lnTo>
                  <a:lnTo>
                    <a:pt x="20" y="66"/>
                  </a:lnTo>
                  <a:lnTo>
                    <a:pt x="54" y="69"/>
                  </a:lnTo>
                  <a:lnTo>
                    <a:pt x="49" y="110"/>
                  </a:lnTo>
                  <a:lnTo>
                    <a:pt x="19" y="141"/>
                  </a:lnTo>
                  <a:lnTo>
                    <a:pt x="38" y="151"/>
                  </a:lnTo>
                  <a:lnTo>
                    <a:pt x="67" y="135"/>
                  </a:lnTo>
                  <a:lnTo>
                    <a:pt x="79" y="147"/>
                  </a:lnTo>
                  <a:lnTo>
                    <a:pt x="144" y="159"/>
                  </a:lnTo>
                  <a:lnTo>
                    <a:pt x="169" y="129"/>
                  </a:lnTo>
                  <a:lnTo>
                    <a:pt x="158" y="103"/>
                  </a:lnTo>
                  <a:lnTo>
                    <a:pt x="193" y="75"/>
                  </a:lnTo>
                  <a:lnTo>
                    <a:pt x="189" y="59"/>
                  </a:lnTo>
                  <a:lnTo>
                    <a:pt x="190" y="47"/>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29" name="Freeform 106"/>
            <p:cNvSpPr>
              <a:spLocks/>
            </p:cNvSpPr>
            <p:nvPr/>
          </p:nvSpPr>
          <p:spPr bwMode="auto">
            <a:xfrm>
              <a:off x="651069" y="1511026"/>
              <a:ext cx="133378" cy="118743"/>
            </a:xfrm>
            <a:custGeom>
              <a:avLst/>
              <a:gdLst>
                <a:gd name="T0" fmla="*/ 0 w 195"/>
                <a:gd name="T1" fmla="*/ 54 h 213"/>
                <a:gd name="T2" fmla="*/ 34 w 195"/>
                <a:gd name="T3" fmla="*/ 135 h 213"/>
                <a:gd name="T4" fmla="*/ 8 w 195"/>
                <a:gd name="T5" fmla="*/ 150 h 213"/>
                <a:gd name="T6" fmla="*/ 39 w 195"/>
                <a:gd name="T7" fmla="*/ 202 h 213"/>
                <a:gd name="T8" fmla="*/ 93 w 195"/>
                <a:gd name="T9" fmla="*/ 191 h 213"/>
                <a:gd name="T10" fmla="*/ 137 w 195"/>
                <a:gd name="T11" fmla="*/ 213 h 213"/>
                <a:gd name="T12" fmla="*/ 195 w 195"/>
                <a:gd name="T13" fmla="*/ 145 h 213"/>
                <a:gd name="T14" fmla="*/ 193 w 195"/>
                <a:gd name="T15" fmla="*/ 128 h 213"/>
                <a:gd name="T16" fmla="*/ 152 w 195"/>
                <a:gd name="T17" fmla="*/ 112 h 213"/>
                <a:gd name="T18" fmla="*/ 142 w 195"/>
                <a:gd name="T19" fmla="*/ 45 h 213"/>
                <a:gd name="T20" fmla="*/ 122 w 195"/>
                <a:gd name="T21" fmla="*/ 0 h 213"/>
                <a:gd name="T22" fmla="*/ 49 w 195"/>
                <a:gd name="T23" fmla="*/ 11 h 213"/>
                <a:gd name="T24" fmla="*/ 0 w 195"/>
                <a:gd name="T25" fmla="*/ 54 h 213"/>
                <a:gd name="T26" fmla="*/ 0 w 195"/>
                <a:gd name="T27" fmla="*/ 54 h 213"/>
                <a:gd name="T28" fmla="*/ 0 w 195"/>
                <a:gd name="T29" fmla="*/ 54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213"/>
                <a:gd name="T47" fmla="*/ 195 w 195"/>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213">
                  <a:moveTo>
                    <a:pt x="0" y="54"/>
                  </a:moveTo>
                  <a:lnTo>
                    <a:pt x="34" y="135"/>
                  </a:lnTo>
                  <a:lnTo>
                    <a:pt x="8" y="150"/>
                  </a:lnTo>
                  <a:lnTo>
                    <a:pt x="39" y="202"/>
                  </a:lnTo>
                  <a:lnTo>
                    <a:pt x="93" y="191"/>
                  </a:lnTo>
                  <a:lnTo>
                    <a:pt x="137" y="213"/>
                  </a:lnTo>
                  <a:lnTo>
                    <a:pt x="195" y="145"/>
                  </a:lnTo>
                  <a:lnTo>
                    <a:pt x="193" y="128"/>
                  </a:lnTo>
                  <a:lnTo>
                    <a:pt x="152" y="112"/>
                  </a:lnTo>
                  <a:lnTo>
                    <a:pt x="142" y="45"/>
                  </a:lnTo>
                  <a:lnTo>
                    <a:pt x="122" y="0"/>
                  </a:lnTo>
                  <a:lnTo>
                    <a:pt x="49" y="11"/>
                  </a:lnTo>
                  <a:lnTo>
                    <a:pt x="0" y="54"/>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35" name="Freeform 107"/>
            <p:cNvSpPr>
              <a:spLocks/>
            </p:cNvSpPr>
            <p:nvPr/>
          </p:nvSpPr>
          <p:spPr bwMode="auto">
            <a:xfrm>
              <a:off x="545050" y="1590745"/>
              <a:ext cx="199726" cy="93656"/>
            </a:xfrm>
            <a:custGeom>
              <a:avLst/>
              <a:gdLst>
                <a:gd name="T0" fmla="*/ 163 w 292"/>
                <a:gd name="T1" fmla="*/ 7 h 168"/>
                <a:gd name="T2" fmla="*/ 114 w 292"/>
                <a:gd name="T3" fmla="*/ 0 h 168"/>
                <a:gd name="T4" fmla="*/ 82 w 292"/>
                <a:gd name="T5" fmla="*/ 64 h 168"/>
                <a:gd name="T6" fmla="*/ 111 w 292"/>
                <a:gd name="T7" fmla="*/ 68 h 168"/>
                <a:gd name="T8" fmla="*/ 78 w 292"/>
                <a:gd name="T9" fmla="*/ 113 h 168"/>
                <a:gd name="T10" fmla="*/ 50 w 292"/>
                <a:gd name="T11" fmla="*/ 113 h 168"/>
                <a:gd name="T12" fmla="*/ 0 w 292"/>
                <a:gd name="T13" fmla="*/ 168 h 168"/>
                <a:gd name="T14" fmla="*/ 90 w 292"/>
                <a:gd name="T15" fmla="*/ 140 h 168"/>
                <a:gd name="T16" fmla="*/ 124 w 292"/>
                <a:gd name="T17" fmla="*/ 154 h 168"/>
                <a:gd name="T18" fmla="*/ 173 w 292"/>
                <a:gd name="T19" fmla="*/ 111 h 168"/>
                <a:gd name="T20" fmla="*/ 214 w 292"/>
                <a:gd name="T21" fmla="*/ 156 h 168"/>
                <a:gd name="T22" fmla="*/ 250 w 292"/>
                <a:gd name="T23" fmla="*/ 156 h 168"/>
                <a:gd name="T24" fmla="*/ 292 w 292"/>
                <a:gd name="T25" fmla="*/ 70 h 168"/>
                <a:gd name="T26" fmla="*/ 248 w 292"/>
                <a:gd name="T27" fmla="*/ 48 h 168"/>
                <a:gd name="T28" fmla="*/ 193 w 292"/>
                <a:gd name="T29" fmla="*/ 59 h 168"/>
                <a:gd name="T30" fmla="*/ 163 w 292"/>
                <a:gd name="T31" fmla="*/ 7 h 168"/>
                <a:gd name="T32" fmla="*/ 163 w 292"/>
                <a:gd name="T33" fmla="*/ 7 h 168"/>
                <a:gd name="T34" fmla="*/ 163 w 292"/>
                <a:gd name="T35" fmla="*/ 7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
                <a:gd name="T55" fmla="*/ 0 h 168"/>
                <a:gd name="T56" fmla="*/ 292 w 29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 h="168">
                  <a:moveTo>
                    <a:pt x="163" y="7"/>
                  </a:moveTo>
                  <a:lnTo>
                    <a:pt x="114" y="0"/>
                  </a:lnTo>
                  <a:lnTo>
                    <a:pt x="82" y="64"/>
                  </a:lnTo>
                  <a:lnTo>
                    <a:pt x="111" y="68"/>
                  </a:lnTo>
                  <a:lnTo>
                    <a:pt x="78" y="113"/>
                  </a:lnTo>
                  <a:lnTo>
                    <a:pt x="50" y="113"/>
                  </a:lnTo>
                  <a:lnTo>
                    <a:pt x="0" y="168"/>
                  </a:lnTo>
                  <a:lnTo>
                    <a:pt x="90" y="140"/>
                  </a:lnTo>
                  <a:lnTo>
                    <a:pt x="124" y="154"/>
                  </a:lnTo>
                  <a:lnTo>
                    <a:pt x="173" y="111"/>
                  </a:lnTo>
                  <a:lnTo>
                    <a:pt x="214" y="156"/>
                  </a:lnTo>
                  <a:lnTo>
                    <a:pt x="250" y="156"/>
                  </a:lnTo>
                  <a:lnTo>
                    <a:pt x="292" y="70"/>
                  </a:lnTo>
                  <a:lnTo>
                    <a:pt x="248" y="48"/>
                  </a:lnTo>
                  <a:lnTo>
                    <a:pt x="193" y="59"/>
                  </a:lnTo>
                  <a:lnTo>
                    <a:pt x="163" y="7"/>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37" name="Freeform 108"/>
            <p:cNvSpPr>
              <a:spLocks/>
            </p:cNvSpPr>
            <p:nvPr/>
          </p:nvSpPr>
          <p:spPr bwMode="auto">
            <a:xfrm>
              <a:off x="774871" y="1562871"/>
              <a:ext cx="127906" cy="83622"/>
            </a:xfrm>
            <a:custGeom>
              <a:avLst/>
              <a:gdLst>
                <a:gd name="T0" fmla="*/ 29 w 187"/>
                <a:gd name="T1" fmla="*/ 5 h 150"/>
                <a:gd name="T2" fmla="*/ 12 w 187"/>
                <a:gd name="T3" fmla="*/ 35 h 150"/>
                <a:gd name="T4" fmla="*/ 14 w 187"/>
                <a:gd name="T5" fmla="*/ 52 h 150"/>
                <a:gd name="T6" fmla="*/ 0 w 187"/>
                <a:gd name="T7" fmla="*/ 68 h 150"/>
                <a:gd name="T8" fmla="*/ 22 w 187"/>
                <a:gd name="T9" fmla="*/ 81 h 150"/>
                <a:gd name="T10" fmla="*/ 12 w 187"/>
                <a:gd name="T11" fmla="*/ 150 h 150"/>
                <a:gd name="T12" fmla="*/ 59 w 187"/>
                <a:gd name="T13" fmla="*/ 129 h 150"/>
                <a:gd name="T14" fmla="*/ 85 w 187"/>
                <a:gd name="T15" fmla="*/ 92 h 150"/>
                <a:gd name="T16" fmla="*/ 85 w 187"/>
                <a:gd name="T17" fmla="*/ 71 h 150"/>
                <a:gd name="T18" fmla="*/ 122 w 187"/>
                <a:gd name="T19" fmla="*/ 60 h 150"/>
                <a:gd name="T20" fmla="*/ 138 w 187"/>
                <a:gd name="T21" fmla="*/ 83 h 150"/>
                <a:gd name="T22" fmla="*/ 168 w 187"/>
                <a:gd name="T23" fmla="*/ 78 h 150"/>
                <a:gd name="T24" fmla="*/ 159 w 187"/>
                <a:gd name="T25" fmla="*/ 62 h 150"/>
                <a:gd name="T26" fmla="*/ 187 w 187"/>
                <a:gd name="T27" fmla="*/ 62 h 150"/>
                <a:gd name="T28" fmla="*/ 187 w 187"/>
                <a:gd name="T29" fmla="*/ 23 h 150"/>
                <a:gd name="T30" fmla="*/ 178 w 187"/>
                <a:gd name="T31" fmla="*/ 10 h 150"/>
                <a:gd name="T32" fmla="*/ 159 w 187"/>
                <a:gd name="T33" fmla="*/ 0 h 150"/>
                <a:gd name="T34" fmla="*/ 141 w 187"/>
                <a:gd name="T35" fmla="*/ 13 h 150"/>
                <a:gd name="T36" fmla="*/ 92 w 187"/>
                <a:gd name="T37" fmla="*/ 13 h 150"/>
                <a:gd name="T38" fmla="*/ 80 w 187"/>
                <a:gd name="T39" fmla="*/ 1 h 150"/>
                <a:gd name="T40" fmla="*/ 59 w 187"/>
                <a:gd name="T41" fmla="*/ 13 h 150"/>
                <a:gd name="T42" fmla="*/ 31 w 187"/>
                <a:gd name="T43" fmla="*/ 10 h 150"/>
                <a:gd name="T44" fmla="*/ 29 w 187"/>
                <a:gd name="T45" fmla="*/ 5 h 150"/>
                <a:gd name="T46" fmla="*/ 29 w 187"/>
                <a:gd name="T47" fmla="*/ 5 h 150"/>
                <a:gd name="T48" fmla="*/ 29 w 187"/>
                <a:gd name="T49" fmla="*/ 5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150"/>
                <a:gd name="T77" fmla="*/ 187 w 187"/>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150">
                  <a:moveTo>
                    <a:pt x="29" y="5"/>
                  </a:moveTo>
                  <a:lnTo>
                    <a:pt x="12" y="35"/>
                  </a:lnTo>
                  <a:lnTo>
                    <a:pt x="14" y="52"/>
                  </a:lnTo>
                  <a:lnTo>
                    <a:pt x="0" y="68"/>
                  </a:lnTo>
                  <a:lnTo>
                    <a:pt x="22" y="81"/>
                  </a:lnTo>
                  <a:lnTo>
                    <a:pt x="12" y="150"/>
                  </a:lnTo>
                  <a:lnTo>
                    <a:pt x="59" y="129"/>
                  </a:lnTo>
                  <a:lnTo>
                    <a:pt x="85" y="92"/>
                  </a:lnTo>
                  <a:lnTo>
                    <a:pt x="85" y="71"/>
                  </a:lnTo>
                  <a:lnTo>
                    <a:pt x="122" y="60"/>
                  </a:lnTo>
                  <a:lnTo>
                    <a:pt x="138" y="83"/>
                  </a:lnTo>
                  <a:lnTo>
                    <a:pt x="168" y="78"/>
                  </a:lnTo>
                  <a:lnTo>
                    <a:pt x="159" y="62"/>
                  </a:lnTo>
                  <a:lnTo>
                    <a:pt x="187" y="62"/>
                  </a:lnTo>
                  <a:lnTo>
                    <a:pt x="187" y="23"/>
                  </a:lnTo>
                  <a:lnTo>
                    <a:pt x="178" y="10"/>
                  </a:lnTo>
                  <a:lnTo>
                    <a:pt x="159" y="0"/>
                  </a:lnTo>
                  <a:lnTo>
                    <a:pt x="141" y="13"/>
                  </a:lnTo>
                  <a:lnTo>
                    <a:pt x="92" y="13"/>
                  </a:lnTo>
                  <a:lnTo>
                    <a:pt x="80" y="1"/>
                  </a:lnTo>
                  <a:lnTo>
                    <a:pt x="59" y="13"/>
                  </a:lnTo>
                  <a:lnTo>
                    <a:pt x="31" y="10"/>
                  </a:lnTo>
                  <a:lnTo>
                    <a:pt x="29" y="5"/>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38" name="Freeform 109"/>
            <p:cNvSpPr>
              <a:spLocks/>
            </p:cNvSpPr>
            <p:nvPr/>
          </p:nvSpPr>
          <p:spPr bwMode="auto">
            <a:xfrm>
              <a:off x="812490" y="1596877"/>
              <a:ext cx="99863" cy="65225"/>
            </a:xfrm>
            <a:custGeom>
              <a:avLst/>
              <a:gdLst>
                <a:gd name="T0" fmla="*/ 4 w 146"/>
                <a:gd name="T1" fmla="*/ 69 h 117"/>
                <a:gd name="T2" fmla="*/ 9 w 146"/>
                <a:gd name="T3" fmla="*/ 72 h 117"/>
                <a:gd name="T4" fmla="*/ 0 w 146"/>
                <a:gd name="T5" fmla="*/ 94 h 117"/>
                <a:gd name="T6" fmla="*/ 11 w 146"/>
                <a:gd name="T7" fmla="*/ 114 h 117"/>
                <a:gd name="T8" fmla="*/ 71 w 146"/>
                <a:gd name="T9" fmla="*/ 114 h 117"/>
                <a:gd name="T10" fmla="*/ 93 w 146"/>
                <a:gd name="T11" fmla="*/ 93 h 117"/>
                <a:gd name="T12" fmla="*/ 115 w 146"/>
                <a:gd name="T13" fmla="*/ 117 h 117"/>
                <a:gd name="T14" fmla="*/ 140 w 146"/>
                <a:gd name="T15" fmla="*/ 117 h 117"/>
                <a:gd name="T16" fmla="*/ 146 w 146"/>
                <a:gd name="T17" fmla="*/ 93 h 117"/>
                <a:gd name="T18" fmla="*/ 113 w 146"/>
                <a:gd name="T19" fmla="*/ 17 h 117"/>
                <a:gd name="T20" fmla="*/ 82 w 146"/>
                <a:gd name="T21" fmla="*/ 22 h 117"/>
                <a:gd name="T22" fmla="*/ 68 w 146"/>
                <a:gd name="T23" fmla="*/ 0 h 117"/>
                <a:gd name="T24" fmla="*/ 30 w 146"/>
                <a:gd name="T25" fmla="*/ 10 h 117"/>
                <a:gd name="T26" fmla="*/ 30 w 146"/>
                <a:gd name="T27" fmla="*/ 32 h 117"/>
                <a:gd name="T28" fmla="*/ 4 w 146"/>
                <a:gd name="T29" fmla="*/ 69 h 117"/>
                <a:gd name="T30" fmla="*/ 4 w 146"/>
                <a:gd name="T31" fmla="*/ 69 h 117"/>
                <a:gd name="T32" fmla="*/ 4 w 146"/>
                <a:gd name="T33" fmla="*/ 69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17"/>
                <a:gd name="T53" fmla="*/ 146 w 146"/>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17">
                  <a:moveTo>
                    <a:pt x="4" y="69"/>
                  </a:moveTo>
                  <a:lnTo>
                    <a:pt x="9" y="72"/>
                  </a:lnTo>
                  <a:lnTo>
                    <a:pt x="0" y="94"/>
                  </a:lnTo>
                  <a:lnTo>
                    <a:pt x="11" y="114"/>
                  </a:lnTo>
                  <a:lnTo>
                    <a:pt x="71" y="114"/>
                  </a:lnTo>
                  <a:lnTo>
                    <a:pt x="93" y="93"/>
                  </a:lnTo>
                  <a:lnTo>
                    <a:pt x="115" y="117"/>
                  </a:lnTo>
                  <a:lnTo>
                    <a:pt x="140" y="117"/>
                  </a:lnTo>
                  <a:lnTo>
                    <a:pt x="146" y="93"/>
                  </a:lnTo>
                  <a:lnTo>
                    <a:pt x="113" y="17"/>
                  </a:lnTo>
                  <a:lnTo>
                    <a:pt x="82" y="22"/>
                  </a:lnTo>
                  <a:lnTo>
                    <a:pt x="68" y="0"/>
                  </a:lnTo>
                  <a:lnTo>
                    <a:pt x="30" y="10"/>
                  </a:lnTo>
                  <a:lnTo>
                    <a:pt x="30" y="32"/>
                  </a:lnTo>
                  <a:lnTo>
                    <a:pt x="4" y="69"/>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39" name="Freeform 110"/>
            <p:cNvSpPr>
              <a:spLocks/>
            </p:cNvSpPr>
            <p:nvPr/>
          </p:nvSpPr>
          <p:spPr bwMode="auto">
            <a:xfrm>
              <a:off x="883626" y="1559526"/>
              <a:ext cx="84815" cy="91984"/>
            </a:xfrm>
            <a:custGeom>
              <a:avLst/>
              <a:gdLst>
                <a:gd name="T0" fmla="*/ 19 w 124"/>
                <a:gd name="T1" fmla="*/ 16 h 165"/>
                <a:gd name="T2" fmla="*/ 28 w 124"/>
                <a:gd name="T3" fmla="*/ 29 h 165"/>
                <a:gd name="T4" fmla="*/ 28 w 124"/>
                <a:gd name="T5" fmla="*/ 68 h 165"/>
                <a:gd name="T6" fmla="*/ 0 w 124"/>
                <a:gd name="T7" fmla="*/ 68 h 165"/>
                <a:gd name="T8" fmla="*/ 9 w 124"/>
                <a:gd name="T9" fmla="*/ 84 h 165"/>
                <a:gd name="T10" fmla="*/ 42 w 124"/>
                <a:gd name="T11" fmla="*/ 160 h 165"/>
                <a:gd name="T12" fmla="*/ 42 w 124"/>
                <a:gd name="T13" fmla="*/ 165 h 165"/>
                <a:gd name="T14" fmla="*/ 75 w 124"/>
                <a:gd name="T15" fmla="*/ 161 h 165"/>
                <a:gd name="T16" fmla="*/ 66 w 124"/>
                <a:gd name="T17" fmla="*/ 120 h 165"/>
                <a:gd name="T18" fmla="*/ 123 w 124"/>
                <a:gd name="T19" fmla="*/ 68 h 165"/>
                <a:gd name="T20" fmla="*/ 108 w 124"/>
                <a:gd name="T21" fmla="*/ 43 h 165"/>
                <a:gd name="T22" fmla="*/ 124 w 124"/>
                <a:gd name="T23" fmla="*/ 21 h 165"/>
                <a:gd name="T24" fmla="*/ 59 w 124"/>
                <a:gd name="T25" fmla="*/ 11 h 165"/>
                <a:gd name="T26" fmla="*/ 47 w 124"/>
                <a:gd name="T27" fmla="*/ 0 h 165"/>
                <a:gd name="T28" fmla="*/ 19 w 124"/>
                <a:gd name="T29" fmla="*/ 16 h 165"/>
                <a:gd name="T30" fmla="*/ 19 w 124"/>
                <a:gd name="T31" fmla="*/ 16 h 165"/>
                <a:gd name="T32" fmla="*/ 19 w 124"/>
                <a:gd name="T33" fmla="*/ 1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
                <a:gd name="T52" fmla="*/ 0 h 165"/>
                <a:gd name="T53" fmla="*/ 124 w 124"/>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 h="165">
                  <a:moveTo>
                    <a:pt x="19" y="16"/>
                  </a:moveTo>
                  <a:lnTo>
                    <a:pt x="28" y="29"/>
                  </a:lnTo>
                  <a:lnTo>
                    <a:pt x="28" y="68"/>
                  </a:lnTo>
                  <a:lnTo>
                    <a:pt x="0" y="68"/>
                  </a:lnTo>
                  <a:lnTo>
                    <a:pt x="9" y="84"/>
                  </a:lnTo>
                  <a:lnTo>
                    <a:pt x="42" y="160"/>
                  </a:lnTo>
                  <a:lnTo>
                    <a:pt x="42" y="165"/>
                  </a:lnTo>
                  <a:lnTo>
                    <a:pt x="75" y="161"/>
                  </a:lnTo>
                  <a:lnTo>
                    <a:pt x="66" y="120"/>
                  </a:lnTo>
                  <a:lnTo>
                    <a:pt x="123" y="68"/>
                  </a:lnTo>
                  <a:lnTo>
                    <a:pt x="108" y="43"/>
                  </a:lnTo>
                  <a:lnTo>
                    <a:pt x="124" y="21"/>
                  </a:lnTo>
                  <a:lnTo>
                    <a:pt x="59" y="11"/>
                  </a:lnTo>
                  <a:lnTo>
                    <a:pt x="47" y="0"/>
                  </a:lnTo>
                  <a:lnTo>
                    <a:pt x="19" y="16"/>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0" name="Freeform 111"/>
            <p:cNvSpPr>
              <a:spLocks/>
            </p:cNvSpPr>
            <p:nvPr/>
          </p:nvSpPr>
          <p:spPr bwMode="auto">
            <a:xfrm>
              <a:off x="466391" y="1683286"/>
              <a:ext cx="168262" cy="154979"/>
            </a:xfrm>
            <a:custGeom>
              <a:avLst/>
              <a:gdLst>
                <a:gd name="T0" fmla="*/ 157 w 246"/>
                <a:gd name="T1" fmla="*/ 5 h 278"/>
                <a:gd name="T2" fmla="*/ 153 w 246"/>
                <a:gd name="T3" fmla="*/ 24 h 278"/>
                <a:gd name="T4" fmla="*/ 109 w 246"/>
                <a:gd name="T5" fmla="*/ 51 h 278"/>
                <a:gd name="T6" fmla="*/ 133 w 246"/>
                <a:gd name="T7" fmla="*/ 103 h 278"/>
                <a:gd name="T8" fmla="*/ 100 w 246"/>
                <a:gd name="T9" fmla="*/ 103 h 278"/>
                <a:gd name="T10" fmla="*/ 53 w 246"/>
                <a:gd name="T11" fmla="*/ 81 h 278"/>
                <a:gd name="T12" fmla="*/ 0 w 246"/>
                <a:gd name="T13" fmla="*/ 114 h 278"/>
                <a:gd name="T14" fmla="*/ 2 w 246"/>
                <a:gd name="T15" fmla="*/ 135 h 278"/>
                <a:gd name="T16" fmla="*/ 112 w 246"/>
                <a:gd name="T17" fmla="*/ 139 h 278"/>
                <a:gd name="T18" fmla="*/ 14 w 246"/>
                <a:gd name="T19" fmla="*/ 201 h 278"/>
                <a:gd name="T20" fmla="*/ 28 w 246"/>
                <a:gd name="T21" fmla="*/ 233 h 278"/>
                <a:gd name="T22" fmla="*/ 156 w 246"/>
                <a:gd name="T23" fmla="*/ 208 h 278"/>
                <a:gd name="T24" fmla="*/ 50 w 246"/>
                <a:gd name="T25" fmla="*/ 278 h 278"/>
                <a:gd name="T26" fmla="*/ 171 w 246"/>
                <a:gd name="T27" fmla="*/ 255 h 278"/>
                <a:gd name="T28" fmla="*/ 206 w 246"/>
                <a:gd name="T29" fmla="*/ 215 h 278"/>
                <a:gd name="T30" fmla="*/ 216 w 246"/>
                <a:gd name="T31" fmla="*/ 192 h 278"/>
                <a:gd name="T32" fmla="*/ 246 w 246"/>
                <a:gd name="T33" fmla="*/ 179 h 278"/>
                <a:gd name="T34" fmla="*/ 221 w 246"/>
                <a:gd name="T35" fmla="*/ 136 h 278"/>
                <a:gd name="T36" fmla="*/ 228 w 246"/>
                <a:gd name="T37" fmla="*/ 87 h 278"/>
                <a:gd name="T38" fmla="*/ 211 w 246"/>
                <a:gd name="T39" fmla="*/ 74 h 278"/>
                <a:gd name="T40" fmla="*/ 221 w 246"/>
                <a:gd name="T41" fmla="*/ 28 h 278"/>
                <a:gd name="T42" fmla="*/ 206 w 246"/>
                <a:gd name="T43" fmla="*/ 0 h 278"/>
                <a:gd name="T44" fmla="*/ 157 w 246"/>
                <a:gd name="T45" fmla="*/ 5 h 278"/>
                <a:gd name="T46" fmla="*/ 157 w 246"/>
                <a:gd name="T47" fmla="*/ 5 h 278"/>
                <a:gd name="T48" fmla="*/ 157 w 246"/>
                <a:gd name="T49" fmla="*/ 5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
                <a:gd name="T76" fmla="*/ 0 h 278"/>
                <a:gd name="T77" fmla="*/ 246 w 246"/>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 h="278">
                  <a:moveTo>
                    <a:pt x="157" y="5"/>
                  </a:moveTo>
                  <a:lnTo>
                    <a:pt x="153" y="24"/>
                  </a:lnTo>
                  <a:lnTo>
                    <a:pt x="109" y="51"/>
                  </a:lnTo>
                  <a:lnTo>
                    <a:pt x="133" y="103"/>
                  </a:lnTo>
                  <a:lnTo>
                    <a:pt x="100" y="103"/>
                  </a:lnTo>
                  <a:lnTo>
                    <a:pt x="53" y="81"/>
                  </a:lnTo>
                  <a:lnTo>
                    <a:pt x="0" y="114"/>
                  </a:lnTo>
                  <a:lnTo>
                    <a:pt x="2" y="135"/>
                  </a:lnTo>
                  <a:lnTo>
                    <a:pt x="112" y="139"/>
                  </a:lnTo>
                  <a:lnTo>
                    <a:pt x="14" y="201"/>
                  </a:lnTo>
                  <a:lnTo>
                    <a:pt x="28" y="233"/>
                  </a:lnTo>
                  <a:lnTo>
                    <a:pt x="156" y="208"/>
                  </a:lnTo>
                  <a:lnTo>
                    <a:pt x="50" y="278"/>
                  </a:lnTo>
                  <a:lnTo>
                    <a:pt x="171" y="255"/>
                  </a:lnTo>
                  <a:lnTo>
                    <a:pt x="206" y="215"/>
                  </a:lnTo>
                  <a:lnTo>
                    <a:pt x="216" y="192"/>
                  </a:lnTo>
                  <a:lnTo>
                    <a:pt x="246" y="179"/>
                  </a:lnTo>
                  <a:lnTo>
                    <a:pt x="221" y="136"/>
                  </a:lnTo>
                  <a:lnTo>
                    <a:pt x="228" y="87"/>
                  </a:lnTo>
                  <a:lnTo>
                    <a:pt x="211" y="74"/>
                  </a:lnTo>
                  <a:lnTo>
                    <a:pt x="221" y="28"/>
                  </a:lnTo>
                  <a:lnTo>
                    <a:pt x="206" y="0"/>
                  </a:lnTo>
                  <a:lnTo>
                    <a:pt x="157" y="5"/>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1" name="Freeform 112"/>
            <p:cNvSpPr>
              <a:spLocks/>
            </p:cNvSpPr>
            <p:nvPr/>
          </p:nvSpPr>
          <p:spPr bwMode="auto">
            <a:xfrm>
              <a:off x="607977" y="1668235"/>
              <a:ext cx="148426" cy="76374"/>
            </a:xfrm>
            <a:custGeom>
              <a:avLst/>
              <a:gdLst>
                <a:gd name="T0" fmla="*/ 122 w 217"/>
                <a:gd name="T1" fmla="*/ 17 h 137"/>
                <a:gd name="T2" fmla="*/ 0 w 217"/>
                <a:gd name="T3" fmla="*/ 27 h 137"/>
                <a:gd name="T4" fmla="*/ 14 w 217"/>
                <a:gd name="T5" fmla="*/ 57 h 137"/>
                <a:gd name="T6" fmla="*/ 4 w 217"/>
                <a:gd name="T7" fmla="*/ 101 h 137"/>
                <a:gd name="T8" fmla="*/ 21 w 217"/>
                <a:gd name="T9" fmla="*/ 114 h 137"/>
                <a:gd name="T10" fmla="*/ 118 w 217"/>
                <a:gd name="T11" fmla="*/ 111 h 137"/>
                <a:gd name="T12" fmla="*/ 155 w 217"/>
                <a:gd name="T13" fmla="*/ 134 h 137"/>
                <a:gd name="T14" fmla="*/ 174 w 217"/>
                <a:gd name="T15" fmla="*/ 125 h 137"/>
                <a:gd name="T16" fmla="*/ 212 w 217"/>
                <a:gd name="T17" fmla="*/ 137 h 137"/>
                <a:gd name="T18" fmla="*/ 210 w 217"/>
                <a:gd name="T19" fmla="*/ 100 h 137"/>
                <a:gd name="T20" fmla="*/ 182 w 217"/>
                <a:gd name="T21" fmla="*/ 84 h 137"/>
                <a:gd name="T22" fmla="*/ 186 w 217"/>
                <a:gd name="T23" fmla="*/ 64 h 137"/>
                <a:gd name="T24" fmla="*/ 202 w 217"/>
                <a:gd name="T25" fmla="*/ 67 h 137"/>
                <a:gd name="T26" fmla="*/ 217 w 217"/>
                <a:gd name="T27" fmla="*/ 23 h 137"/>
                <a:gd name="T28" fmla="*/ 181 w 217"/>
                <a:gd name="T29" fmla="*/ 15 h 137"/>
                <a:gd name="T30" fmla="*/ 166 w 217"/>
                <a:gd name="T31" fmla="*/ 0 h 137"/>
                <a:gd name="T32" fmla="*/ 156 w 217"/>
                <a:gd name="T33" fmla="*/ 17 h 137"/>
                <a:gd name="T34" fmla="*/ 122 w 217"/>
                <a:gd name="T35" fmla="*/ 17 h 137"/>
                <a:gd name="T36" fmla="*/ 122 w 217"/>
                <a:gd name="T37" fmla="*/ 17 h 137"/>
                <a:gd name="T38" fmla="*/ 122 w 217"/>
                <a:gd name="T39" fmla="*/ 17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37"/>
                <a:gd name="T62" fmla="*/ 217 w 217"/>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37">
                  <a:moveTo>
                    <a:pt x="122" y="17"/>
                  </a:moveTo>
                  <a:lnTo>
                    <a:pt x="0" y="27"/>
                  </a:lnTo>
                  <a:lnTo>
                    <a:pt x="14" y="57"/>
                  </a:lnTo>
                  <a:lnTo>
                    <a:pt x="4" y="101"/>
                  </a:lnTo>
                  <a:lnTo>
                    <a:pt x="21" y="114"/>
                  </a:lnTo>
                  <a:lnTo>
                    <a:pt x="118" y="111"/>
                  </a:lnTo>
                  <a:lnTo>
                    <a:pt x="155" y="134"/>
                  </a:lnTo>
                  <a:lnTo>
                    <a:pt x="174" y="125"/>
                  </a:lnTo>
                  <a:lnTo>
                    <a:pt x="212" y="137"/>
                  </a:lnTo>
                  <a:lnTo>
                    <a:pt x="210" y="100"/>
                  </a:lnTo>
                  <a:lnTo>
                    <a:pt x="182" y="84"/>
                  </a:lnTo>
                  <a:lnTo>
                    <a:pt x="186" y="64"/>
                  </a:lnTo>
                  <a:lnTo>
                    <a:pt x="202" y="67"/>
                  </a:lnTo>
                  <a:lnTo>
                    <a:pt x="217" y="23"/>
                  </a:lnTo>
                  <a:lnTo>
                    <a:pt x="181" y="15"/>
                  </a:lnTo>
                  <a:lnTo>
                    <a:pt x="166" y="0"/>
                  </a:lnTo>
                  <a:lnTo>
                    <a:pt x="156" y="17"/>
                  </a:lnTo>
                  <a:lnTo>
                    <a:pt x="122" y="17"/>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2" name="Freeform 113"/>
            <p:cNvSpPr>
              <a:spLocks/>
            </p:cNvSpPr>
            <p:nvPr/>
          </p:nvSpPr>
          <p:spPr bwMode="auto">
            <a:xfrm>
              <a:off x="532738" y="1730115"/>
              <a:ext cx="258549" cy="141042"/>
            </a:xfrm>
            <a:custGeom>
              <a:avLst/>
              <a:gdLst>
                <a:gd name="T0" fmla="*/ 131 w 378"/>
                <a:gd name="T1" fmla="*/ 3 h 253"/>
                <a:gd name="T2" fmla="*/ 124 w 378"/>
                <a:gd name="T3" fmla="*/ 52 h 253"/>
                <a:gd name="T4" fmla="*/ 149 w 378"/>
                <a:gd name="T5" fmla="*/ 95 h 253"/>
                <a:gd name="T6" fmla="*/ 119 w 378"/>
                <a:gd name="T7" fmla="*/ 108 h 253"/>
                <a:gd name="T8" fmla="*/ 110 w 378"/>
                <a:gd name="T9" fmla="*/ 131 h 253"/>
                <a:gd name="T10" fmla="*/ 75 w 378"/>
                <a:gd name="T11" fmla="*/ 170 h 253"/>
                <a:gd name="T12" fmla="*/ 11 w 378"/>
                <a:gd name="T13" fmla="*/ 215 h 253"/>
                <a:gd name="T14" fmla="*/ 47 w 378"/>
                <a:gd name="T15" fmla="*/ 211 h 253"/>
                <a:gd name="T16" fmla="*/ 0 w 378"/>
                <a:gd name="T17" fmla="*/ 253 h 253"/>
                <a:gd name="T18" fmla="*/ 93 w 378"/>
                <a:gd name="T19" fmla="*/ 219 h 253"/>
                <a:gd name="T20" fmla="*/ 161 w 378"/>
                <a:gd name="T21" fmla="*/ 236 h 253"/>
                <a:gd name="T22" fmla="*/ 219 w 378"/>
                <a:gd name="T23" fmla="*/ 202 h 253"/>
                <a:gd name="T24" fmla="*/ 264 w 378"/>
                <a:gd name="T25" fmla="*/ 209 h 253"/>
                <a:gd name="T26" fmla="*/ 279 w 378"/>
                <a:gd name="T27" fmla="*/ 131 h 253"/>
                <a:gd name="T28" fmla="*/ 304 w 378"/>
                <a:gd name="T29" fmla="*/ 169 h 253"/>
                <a:gd name="T30" fmla="*/ 369 w 378"/>
                <a:gd name="T31" fmla="*/ 147 h 253"/>
                <a:gd name="T32" fmla="*/ 378 w 378"/>
                <a:gd name="T33" fmla="*/ 118 h 253"/>
                <a:gd name="T34" fmla="*/ 327 w 378"/>
                <a:gd name="T35" fmla="*/ 57 h 253"/>
                <a:gd name="T36" fmla="*/ 338 w 378"/>
                <a:gd name="T37" fmla="*/ 45 h 253"/>
                <a:gd name="T38" fmla="*/ 323 w 378"/>
                <a:gd name="T39" fmla="*/ 26 h 253"/>
                <a:gd name="T40" fmla="*/ 284 w 378"/>
                <a:gd name="T41" fmla="*/ 14 h 253"/>
                <a:gd name="T42" fmla="*/ 265 w 378"/>
                <a:gd name="T43" fmla="*/ 23 h 253"/>
                <a:gd name="T44" fmla="*/ 229 w 378"/>
                <a:gd name="T45" fmla="*/ 0 h 253"/>
                <a:gd name="T46" fmla="*/ 131 w 378"/>
                <a:gd name="T47" fmla="*/ 3 h 253"/>
                <a:gd name="T48" fmla="*/ 131 w 378"/>
                <a:gd name="T49" fmla="*/ 3 h 253"/>
                <a:gd name="T50" fmla="*/ 131 w 378"/>
                <a:gd name="T51" fmla="*/ 3 h 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8"/>
                <a:gd name="T79" fmla="*/ 0 h 253"/>
                <a:gd name="T80" fmla="*/ 378 w 378"/>
                <a:gd name="T81" fmla="*/ 253 h 2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8" h="253">
                  <a:moveTo>
                    <a:pt x="131" y="3"/>
                  </a:moveTo>
                  <a:lnTo>
                    <a:pt x="124" y="52"/>
                  </a:lnTo>
                  <a:lnTo>
                    <a:pt x="149" y="95"/>
                  </a:lnTo>
                  <a:lnTo>
                    <a:pt x="119" y="108"/>
                  </a:lnTo>
                  <a:lnTo>
                    <a:pt x="110" y="131"/>
                  </a:lnTo>
                  <a:lnTo>
                    <a:pt x="75" y="170"/>
                  </a:lnTo>
                  <a:lnTo>
                    <a:pt x="11" y="215"/>
                  </a:lnTo>
                  <a:lnTo>
                    <a:pt x="47" y="211"/>
                  </a:lnTo>
                  <a:lnTo>
                    <a:pt x="0" y="253"/>
                  </a:lnTo>
                  <a:lnTo>
                    <a:pt x="93" y="219"/>
                  </a:lnTo>
                  <a:lnTo>
                    <a:pt x="161" y="236"/>
                  </a:lnTo>
                  <a:lnTo>
                    <a:pt x="219" y="202"/>
                  </a:lnTo>
                  <a:lnTo>
                    <a:pt x="264" y="209"/>
                  </a:lnTo>
                  <a:lnTo>
                    <a:pt x="279" y="131"/>
                  </a:lnTo>
                  <a:lnTo>
                    <a:pt x="304" y="169"/>
                  </a:lnTo>
                  <a:lnTo>
                    <a:pt x="369" y="147"/>
                  </a:lnTo>
                  <a:lnTo>
                    <a:pt x="378" y="118"/>
                  </a:lnTo>
                  <a:lnTo>
                    <a:pt x="327" y="57"/>
                  </a:lnTo>
                  <a:lnTo>
                    <a:pt x="338" y="45"/>
                  </a:lnTo>
                  <a:lnTo>
                    <a:pt x="323" y="26"/>
                  </a:lnTo>
                  <a:lnTo>
                    <a:pt x="284" y="14"/>
                  </a:lnTo>
                  <a:lnTo>
                    <a:pt x="265" y="23"/>
                  </a:lnTo>
                  <a:lnTo>
                    <a:pt x="229" y="0"/>
                  </a:lnTo>
                  <a:lnTo>
                    <a:pt x="131" y="3"/>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3" name="Freeform 114"/>
            <p:cNvSpPr>
              <a:spLocks/>
            </p:cNvSpPr>
            <p:nvPr/>
          </p:nvSpPr>
          <p:spPr bwMode="auto">
            <a:xfrm>
              <a:off x="928769" y="1597435"/>
              <a:ext cx="93023" cy="83622"/>
            </a:xfrm>
            <a:custGeom>
              <a:avLst/>
              <a:gdLst>
                <a:gd name="T0" fmla="*/ 122 w 136"/>
                <a:gd name="T1" fmla="*/ 6 h 150"/>
                <a:gd name="T2" fmla="*/ 57 w 136"/>
                <a:gd name="T3" fmla="*/ 0 h 150"/>
                <a:gd name="T4" fmla="*/ 0 w 136"/>
                <a:gd name="T5" fmla="*/ 52 h 150"/>
                <a:gd name="T6" fmla="*/ 9 w 136"/>
                <a:gd name="T7" fmla="*/ 93 h 150"/>
                <a:gd name="T8" fmla="*/ 41 w 136"/>
                <a:gd name="T9" fmla="*/ 97 h 150"/>
                <a:gd name="T10" fmla="*/ 36 w 136"/>
                <a:gd name="T11" fmla="*/ 109 h 150"/>
                <a:gd name="T12" fmla="*/ 14 w 136"/>
                <a:gd name="T13" fmla="*/ 109 h 150"/>
                <a:gd name="T14" fmla="*/ 25 w 136"/>
                <a:gd name="T15" fmla="*/ 148 h 150"/>
                <a:gd name="T16" fmla="*/ 45 w 136"/>
                <a:gd name="T17" fmla="*/ 150 h 150"/>
                <a:gd name="T18" fmla="*/ 83 w 136"/>
                <a:gd name="T19" fmla="*/ 120 h 150"/>
                <a:gd name="T20" fmla="*/ 118 w 136"/>
                <a:gd name="T21" fmla="*/ 137 h 150"/>
                <a:gd name="T22" fmla="*/ 136 w 136"/>
                <a:gd name="T23" fmla="*/ 68 h 150"/>
                <a:gd name="T24" fmla="*/ 122 w 136"/>
                <a:gd name="T25" fmla="*/ 6 h 150"/>
                <a:gd name="T26" fmla="*/ 122 w 136"/>
                <a:gd name="T27" fmla="*/ 6 h 150"/>
                <a:gd name="T28" fmla="*/ 122 w 136"/>
                <a:gd name="T29" fmla="*/ 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
                <a:gd name="T46" fmla="*/ 0 h 150"/>
                <a:gd name="T47" fmla="*/ 136 w 136"/>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 h="150">
                  <a:moveTo>
                    <a:pt x="122" y="6"/>
                  </a:moveTo>
                  <a:lnTo>
                    <a:pt x="57" y="0"/>
                  </a:lnTo>
                  <a:lnTo>
                    <a:pt x="0" y="52"/>
                  </a:lnTo>
                  <a:lnTo>
                    <a:pt x="9" y="93"/>
                  </a:lnTo>
                  <a:lnTo>
                    <a:pt x="41" y="97"/>
                  </a:lnTo>
                  <a:lnTo>
                    <a:pt x="36" y="109"/>
                  </a:lnTo>
                  <a:lnTo>
                    <a:pt x="14" y="109"/>
                  </a:lnTo>
                  <a:lnTo>
                    <a:pt x="25" y="148"/>
                  </a:lnTo>
                  <a:lnTo>
                    <a:pt x="45" y="150"/>
                  </a:lnTo>
                  <a:lnTo>
                    <a:pt x="83" y="120"/>
                  </a:lnTo>
                  <a:lnTo>
                    <a:pt x="118" y="137"/>
                  </a:lnTo>
                  <a:lnTo>
                    <a:pt x="136" y="68"/>
                  </a:lnTo>
                  <a:lnTo>
                    <a:pt x="122" y="6"/>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4" name="Freeform 115"/>
            <p:cNvSpPr>
              <a:spLocks/>
            </p:cNvSpPr>
            <p:nvPr/>
          </p:nvSpPr>
          <p:spPr bwMode="auto">
            <a:xfrm>
              <a:off x="721520" y="1600780"/>
              <a:ext cx="132010" cy="154422"/>
            </a:xfrm>
            <a:custGeom>
              <a:avLst/>
              <a:gdLst>
                <a:gd name="T0" fmla="*/ 80 w 193"/>
                <a:gd name="T1" fmla="*/ 0 h 277"/>
                <a:gd name="T2" fmla="*/ 33 w 193"/>
                <a:gd name="T3" fmla="*/ 51 h 277"/>
                <a:gd name="T4" fmla="*/ 0 w 193"/>
                <a:gd name="T5" fmla="*/ 121 h 277"/>
                <a:gd name="T6" fmla="*/ 15 w 193"/>
                <a:gd name="T7" fmla="*/ 136 h 277"/>
                <a:gd name="T8" fmla="*/ 51 w 193"/>
                <a:gd name="T9" fmla="*/ 144 h 277"/>
                <a:gd name="T10" fmla="*/ 36 w 193"/>
                <a:gd name="T11" fmla="*/ 188 h 277"/>
                <a:gd name="T12" fmla="*/ 20 w 193"/>
                <a:gd name="T13" fmla="*/ 185 h 277"/>
                <a:gd name="T14" fmla="*/ 16 w 193"/>
                <a:gd name="T15" fmla="*/ 205 h 277"/>
                <a:gd name="T16" fmla="*/ 44 w 193"/>
                <a:gd name="T17" fmla="*/ 221 h 277"/>
                <a:gd name="T18" fmla="*/ 45 w 193"/>
                <a:gd name="T19" fmla="*/ 258 h 277"/>
                <a:gd name="T20" fmla="*/ 62 w 193"/>
                <a:gd name="T21" fmla="*/ 277 h 277"/>
                <a:gd name="T22" fmla="*/ 118 w 193"/>
                <a:gd name="T23" fmla="*/ 277 h 277"/>
                <a:gd name="T24" fmla="*/ 118 w 193"/>
                <a:gd name="T25" fmla="*/ 245 h 277"/>
                <a:gd name="T26" fmla="*/ 132 w 193"/>
                <a:gd name="T27" fmla="*/ 238 h 277"/>
                <a:gd name="T28" fmla="*/ 193 w 193"/>
                <a:gd name="T29" fmla="*/ 238 h 277"/>
                <a:gd name="T30" fmla="*/ 174 w 193"/>
                <a:gd name="T31" fmla="*/ 143 h 277"/>
                <a:gd name="T32" fmla="*/ 144 w 193"/>
                <a:gd name="T33" fmla="*/ 107 h 277"/>
                <a:gd name="T34" fmla="*/ 134 w 193"/>
                <a:gd name="T35" fmla="*/ 88 h 277"/>
                <a:gd name="T36" fmla="*/ 142 w 193"/>
                <a:gd name="T37" fmla="*/ 66 h 277"/>
                <a:gd name="T38" fmla="*/ 138 w 193"/>
                <a:gd name="T39" fmla="*/ 61 h 277"/>
                <a:gd name="T40" fmla="*/ 90 w 193"/>
                <a:gd name="T41" fmla="*/ 81 h 277"/>
                <a:gd name="T42" fmla="*/ 100 w 193"/>
                <a:gd name="T43" fmla="*/ 13 h 277"/>
                <a:gd name="T44" fmla="*/ 80 w 193"/>
                <a:gd name="T45" fmla="*/ 0 h 277"/>
                <a:gd name="T46" fmla="*/ 80 w 193"/>
                <a:gd name="T47" fmla="*/ 0 h 277"/>
                <a:gd name="T48" fmla="*/ 80 w 193"/>
                <a:gd name="T49" fmla="*/ 0 h 2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3"/>
                <a:gd name="T76" fmla="*/ 0 h 277"/>
                <a:gd name="T77" fmla="*/ 193 w 193"/>
                <a:gd name="T78" fmla="*/ 277 h 2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3" h="277">
                  <a:moveTo>
                    <a:pt x="80" y="0"/>
                  </a:moveTo>
                  <a:lnTo>
                    <a:pt x="33" y="51"/>
                  </a:lnTo>
                  <a:lnTo>
                    <a:pt x="0" y="121"/>
                  </a:lnTo>
                  <a:lnTo>
                    <a:pt x="15" y="136"/>
                  </a:lnTo>
                  <a:lnTo>
                    <a:pt x="51" y="144"/>
                  </a:lnTo>
                  <a:lnTo>
                    <a:pt x="36" y="188"/>
                  </a:lnTo>
                  <a:lnTo>
                    <a:pt x="20" y="185"/>
                  </a:lnTo>
                  <a:lnTo>
                    <a:pt x="16" y="205"/>
                  </a:lnTo>
                  <a:lnTo>
                    <a:pt x="44" y="221"/>
                  </a:lnTo>
                  <a:lnTo>
                    <a:pt x="45" y="258"/>
                  </a:lnTo>
                  <a:lnTo>
                    <a:pt x="62" y="277"/>
                  </a:lnTo>
                  <a:lnTo>
                    <a:pt x="118" y="277"/>
                  </a:lnTo>
                  <a:lnTo>
                    <a:pt x="118" y="245"/>
                  </a:lnTo>
                  <a:lnTo>
                    <a:pt x="132" y="238"/>
                  </a:lnTo>
                  <a:lnTo>
                    <a:pt x="193" y="238"/>
                  </a:lnTo>
                  <a:lnTo>
                    <a:pt x="174" y="143"/>
                  </a:lnTo>
                  <a:lnTo>
                    <a:pt x="144" y="107"/>
                  </a:lnTo>
                  <a:lnTo>
                    <a:pt x="134" y="88"/>
                  </a:lnTo>
                  <a:lnTo>
                    <a:pt x="142" y="66"/>
                  </a:lnTo>
                  <a:lnTo>
                    <a:pt x="138" y="61"/>
                  </a:lnTo>
                  <a:lnTo>
                    <a:pt x="90" y="81"/>
                  </a:lnTo>
                  <a:lnTo>
                    <a:pt x="100" y="13"/>
                  </a:lnTo>
                  <a:lnTo>
                    <a:pt x="80"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5" name="Freeform 116"/>
            <p:cNvSpPr>
              <a:spLocks/>
            </p:cNvSpPr>
            <p:nvPr/>
          </p:nvSpPr>
          <p:spPr bwMode="auto">
            <a:xfrm>
              <a:off x="820015" y="1648723"/>
              <a:ext cx="88235" cy="106478"/>
            </a:xfrm>
            <a:custGeom>
              <a:avLst/>
              <a:gdLst>
                <a:gd name="T0" fmla="*/ 0 w 129"/>
                <a:gd name="T1" fmla="*/ 21 h 191"/>
                <a:gd name="T2" fmla="*/ 30 w 129"/>
                <a:gd name="T3" fmla="*/ 57 h 191"/>
                <a:gd name="T4" fmla="*/ 49 w 129"/>
                <a:gd name="T5" fmla="*/ 152 h 191"/>
                <a:gd name="T6" fmla="*/ 70 w 129"/>
                <a:gd name="T7" fmla="*/ 183 h 191"/>
                <a:gd name="T8" fmla="*/ 117 w 129"/>
                <a:gd name="T9" fmla="*/ 191 h 191"/>
                <a:gd name="T10" fmla="*/ 129 w 129"/>
                <a:gd name="T11" fmla="*/ 99 h 191"/>
                <a:gd name="T12" fmla="*/ 102 w 129"/>
                <a:gd name="T13" fmla="*/ 48 h 191"/>
                <a:gd name="T14" fmla="*/ 102 w 129"/>
                <a:gd name="T15" fmla="*/ 24 h 191"/>
                <a:gd name="T16" fmla="*/ 82 w 129"/>
                <a:gd name="T17" fmla="*/ 0 h 191"/>
                <a:gd name="T18" fmla="*/ 60 w 129"/>
                <a:gd name="T19" fmla="*/ 21 h 191"/>
                <a:gd name="T20" fmla="*/ 0 w 129"/>
                <a:gd name="T21" fmla="*/ 21 h 191"/>
                <a:gd name="T22" fmla="*/ 0 w 129"/>
                <a:gd name="T23" fmla="*/ 21 h 191"/>
                <a:gd name="T24" fmla="*/ 0 w 129"/>
                <a:gd name="T25" fmla="*/ 21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191"/>
                <a:gd name="T41" fmla="*/ 129 w 129"/>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191">
                  <a:moveTo>
                    <a:pt x="0" y="21"/>
                  </a:moveTo>
                  <a:lnTo>
                    <a:pt x="30" y="57"/>
                  </a:lnTo>
                  <a:lnTo>
                    <a:pt x="49" y="152"/>
                  </a:lnTo>
                  <a:lnTo>
                    <a:pt x="70" y="183"/>
                  </a:lnTo>
                  <a:lnTo>
                    <a:pt x="117" y="191"/>
                  </a:lnTo>
                  <a:lnTo>
                    <a:pt x="129" y="99"/>
                  </a:lnTo>
                  <a:lnTo>
                    <a:pt x="102" y="48"/>
                  </a:lnTo>
                  <a:lnTo>
                    <a:pt x="102" y="24"/>
                  </a:lnTo>
                  <a:lnTo>
                    <a:pt x="82" y="0"/>
                  </a:lnTo>
                  <a:lnTo>
                    <a:pt x="60" y="21"/>
                  </a:lnTo>
                  <a:lnTo>
                    <a:pt x="0" y="21"/>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6" name="Freeform 117"/>
            <p:cNvSpPr>
              <a:spLocks/>
            </p:cNvSpPr>
            <p:nvPr/>
          </p:nvSpPr>
          <p:spPr bwMode="auto">
            <a:xfrm>
              <a:off x="889782" y="1649280"/>
              <a:ext cx="67031" cy="54633"/>
            </a:xfrm>
            <a:custGeom>
              <a:avLst/>
              <a:gdLst>
                <a:gd name="T0" fmla="*/ 0 w 98"/>
                <a:gd name="T1" fmla="*/ 23 h 98"/>
                <a:gd name="T2" fmla="*/ 0 w 98"/>
                <a:gd name="T3" fmla="*/ 47 h 98"/>
                <a:gd name="T4" fmla="*/ 27 w 98"/>
                <a:gd name="T5" fmla="*/ 98 h 98"/>
                <a:gd name="T6" fmla="*/ 81 w 98"/>
                <a:gd name="T7" fmla="*/ 55 h 98"/>
                <a:gd name="T8" fmla="*/ 71 w 98"/>
                <a:gd name="T9" fmla="*/ 16 h 98"/>
                <a:gd name="T10" fmla="*/ 93 w 98"/>
                <a:gd name="T11" fmla="*/ 16 h 98"/>
                <a:gd name="T12" fmla="*/ 98 w 98"/>
                <a:gd name="T13" fmla="*/ 4 h 98"/>
                <a:gd name="T14" fmla="*/ 66 w 98"/>
                <a:gd name="T15" fmla="*/ 0 h 98"/>
                <a:gd name="T16" fmla="*/ 32 w 98"/>
                <a:gd name="T17" fmla="*/ 4 h 98"/>
                <a:gd name="T18" fmla="*/ 27 w 98"/>
                <a:gd name="T19" fmla="*/ 23 h 98"/>
                <a:gd name="T20" fmla="*/ 0 w 98"/>
                <a:gd name="T21" fmla="*/ 23 h 98"/>
                <a:gd name="T22" fmla="*/ 0 w 98"/>
                <a:gd name="T23" fmla="*/ 23 h 98"/>
                <a:gd name="T24" fmla="*/ 0 w 98"/>
                <a:gd name="T25" fmla="*/ 23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98"/>
                <a:gd name="T41" fmla="*/ 98 w 98"/>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98">
                  <a:moveTo>
                    <a:pt x="0" y="23"/>
                  </a:moveTo>
                  <a:lnTo>
                    <a:pt x="0" y="47"/>
                  </a:lnTo>
                  <a:lnTo>
                    <a:pt x="27" y="98"/>
                  </a:lnTo>
                  <a:lnTo>
                    <a:pt x="81" y="55"/>
                  </a:lnTo>
                  <a:lnTo>
                    <a:pt x="71" y="16"/>
                  </a:lnTo>
                  <a:lnTo>
                    <a:pt x="93" y="16"/>
                  </a:lnTo>
                  <a:lnTo>
                    <a:pt x="98" y="4"/>
                  </a:lnTo>
                  <a:lnTo>
                    <a:pt x="66" y="0"/>
                  </a:lnTo>
                  <a:lnTo>
                    <a:pt x="32" y="4"/>
                  </a:lnTo>
                  <a:lnTo>
                    <a:pt x="27" y="23"/>
                  </a:lnTo>
                  <a:lnTo>
                    <a:pt x="0" y="23"/>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7" name="Freeform 118"/>
            <p:cNvSpPr>
              <a:spLocks/>
            </p:cNvSpPr>
            <p:nvPr/>
          </p:nvSpPr>
          <p:spPr bwMode="auto">
            <a:xfrm>
              <a:off x="756403" y="1733460"/>
              <a:ext cx="143638" cy="62438"/>
            </a:xfrm>
            <a:custGeom>
              <a:avLst/>
              <a:gdLst>
                <a:gd name="T0" fmla="*/ 11 w 210"/>
                <a:gd name="T1" fmla="*/ 39 h 112"/>
                <a:gd name="T2" fmla="*/ 0 w 210"/>
                <a:gd name="T3" fmla="*/ 53 h 112"/>
                <a:gd name="T4" fmla="*/ 52 w 210"/>
                <a:gd name="T5" fmla="*/ 112 h 112"/>
                <a:gd name="T6" fmla="*/ 56 w 210"/>
                <a:gd name="T7" fmla="*/ 106 h 112"/>
                <a:gd name="T8" fmla="*/ 91 w 210"/>
                <a:gd name="T9" fmla="*/ 105 h 112"/>
                <a:gd name="T10" fmla="*/ 112 w 210"/>
                <a:gd name="T11" fmla="*/ 91 h 112"/>
                <a:gd name="T12" fmla="*/ 111 w 210"/>
                <a:gd name="T13" fmla="*/ 71 h 112"/>
                <a:gd name="T14" fmla="*/ 210 w 210"/>
                <a:gd name="T15" fmla="*/ 65 h 112"/>
                <a:gd name="T16" fmla="*/ 210 w 210"/>
                <a:gd name="T17" fmla="*/ 39 h 112"/>
                <a:gd name="T18" fmla="*/ 163 w 210"/>
                <a:gd name="T19" fmla="*/ 31 h 112"/>
                <a:gd name="T20" fmla="*/ 142 w 210"/>
                <a:gd name="T21" fmla="*/ 0 h 112"/>
                <a:gd name="T22" fmla="*/ 80 w 210"/>
                <a:gd name="T23" fmla="*/ 0 h 112"/>
                <a:gd name="T24" fmla="*/ 67 w 210"/>
                <a:gd name="T25" fmla="*/ 7 h 112"/>
                <a:gd name="T26" fmla="*/ 67 w 210"/>
                <a:gd name="T27" fmla="*/ 39 h 112"/>
                <a:gd name="T28" fmla="*/ 11 w 210"/>
                <a:gd name="T29" fmla="*/ 39 h 112"/>
                <a:gd name="T30" fmla="*/ 11 w 210"/>
                <a:gd name="T31" fmla="*/ 39 h 112"/>
                <a:gd name="T32" fmla="*/ 11 w 210"/>
                <a:gd name="T33" fmla="*/ 39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
                <a:gd name="T52" fmla="*/ 0 h 112"/>
                <a:gd name="T53" fmla="*/ 210 w 21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 h="112">
                  <a:moveTo>
                    <a:pt x="11" y="39"/>
                  </a:moveTo>
                  <a:lnTo>
                    <a:pt x="0" y="53"/>
                  </a:lnTo>
                  <a:lnTo>
                    <a:pt x="52" y="112"/>
                  </a:lnTo>
                  <a:lnTo>
                    <a:pt x="56" y="106"/>
                  </a:lnTo>
                  <a:lnTo>
                    <a:pt x="91" y="105"/>
                  </a:lnTo>
                  <a:lnTo>
                    <a:pt x="112" y="91"/>
                  </a:lnTo>
                  <a:lnTo>
                    <a:pt x="111" y="71"/>
                  </a:lnTo>
                  <a:lnTo>
                    <a:pt x="210" y="65"/>
                  </a:lnTo>
                  <a:lnTo>
                    <a:pt x="210" y="39"/>
                  </a:lnTo>
                  <a:lnTo>
                    <a:pt x="163" y="31"/>
                  </a:lnTo>
                  <a:lnTo>
                    <a:pt x="142" y="0"/>
                  </a:lnTo>
                  <a:lnTo>
                    <a:pt x="80" y="0"/>
                  </a:lnTo>
                  <a:lnTo>
                    <a:pt x="67" y="7"/>
                  </a:lnTo>
                  <a:lnTo>
                    <a:pt x="67" y="39"/>
                  </a:lnTo>
                  <a:lnTo>
                    <a:pt x="11" y="39"/>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8" name="Freeform 119"/>
            <p:cNvSpPr>
              <a:spLocks/>
            </p:cNvSpPr>
            <p:nvPr/>
          </p:nvSpPr>
          <p:spPr bwMode="auto">
            <a:xfrm>
              <a:off x="900042" y="1664332"/>
              <a:ext cx="110123" cy="105921"/>
            </a:xfrm>
            <a:custGeom>
              <a:avLst/>
              <a:gdLst>
                <a:gd name="T0" fmla="*/ 161 w 161"/>
                <a:gd name="T1" fmla="*/ 17 h 190"/>
                <a:gd name="T2" fmla="*/ 125 w 161"/>
                <a:gd name="T3" fmla="*/ 0 h 190"/>
                <a:gd name="T4" fmla="*/ 87 w 161"/>
                <a:gd name="T5" fmla="*/ 29 h 190"/>
                <a:gd name="T6" fmla="*/ 67 w 161"/>
                <a:gd name="T7" fmla="*/ 28 h 190"/>
                <a:gd name="T8" fmla="*/ 12 w 161"/>
                <a:gd name="T9" fmla="*/ 71 h 190"/>
                <a:gd name="T10" fmla="*/ 0 w 161"/>
                <a:gd name="T11" fmla="*/ 163 h 190"/>
                <a:gd name="T12" fmla="*/ 23 w 161"/>
                <a:gd name="T13" fmla="*/ 190 h 190"/>
                <a:gd name="T14" fmla="*/ 49 w 161"/>
                <a:gd name="T15" fmla="*/ 168 h 190"/>
                <a:gd name="T16" fmla="*/ 116 w 161"/>
                <a:gd name="T17" fmla="*/ 187 h 190"/>
                <a:gd name="T18" fmla="*/ 95 w 161"/>
                <a:gd name="T19" fmla="*/ 134 h 190"/>
                <a:gd name="T20" fmla="*/ 144 w 161"/>
                <a:gd name="T21" fmla="*/ 81 h 190"/>
                <a:gd name="T22" fmla="*/ 161 w 161"/>
                <a:gd name="T23" fmla="*/ 17 h 190"/>
                <a:gd name="T24" fmla="*/ 161 w 161"/>
                <a:gd name="T25" fmla="*/ 17 h 190"/>
                <a:gd name="T26" fmla="*/ 161 w 161"/>
                <a:gd name="T27" fmla="*/ 17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190"/>
                <a:gd name="T44" fmla="*/ 161 w 161"/>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190">
                  <a:moveTo>
                    <a:pt x="161" y="17"/>
                  </a:moveTo>
                  <a:lnTo>
                    <a:pt x="125" y="0"/>
                  </a:lnTo>
                  <a:lnTo>
                    <a:pt x="87" y="29"/>
                  </a:lnTo>
                  <a:lnTo>
                    <a:pt x="67" y="28"/>
                  </a:lnTo>
                  <a:lnTo>
                    <a:pt x="12" y="71"/>
                  </a:lnTo>
                  <a:lnTo>
                    <a:pt x="0" y="163"/>
                  </a:lnTo>
                  <a:lnTo>
                    <a:pt x="23" y="190"/>
                  </a:lnTo>
                  <a:lnTo>
                    <a:pt x="49" y="168"/>
                  </a:lnTo>
                  <a:lnTo>
                    <a:pt x="116" y="187"/>
                  </a:lnTo>
                  <a:lnTo>
                    <a:pt x="95" y="134"/>
                  </a:lnTo>
                  <a:lnTo>
                    <a:pt x="144" y="81"/>
                  </a:lnTo>
                  <a:lnTo>
                    <a:pt x="161" y="17"/>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49" name="Freeform 120"/>
            <p:cNvSpPr>
              <a:spLocks/>
            </p:cNvSpPr>
            <p:nvPr/>
          </p:nvSpPr>
          <p:spPr bwMode="auto">
            <a:xfrm>
              <a:off x="967073" y="1257373"/>
              <a:ext cx="103283" cy="129335"/>
            </a:xfrm>
            <a:custGeom>
              <a:avLst/>
              <a:gdLst>
                <a:gd name="T0" fmla="*/ 21 w 151"/>
                <a:gd name="T1" fmla="*/ 0 h 232"/>
                <a:gd name="T2" fmla="*/ 93 w 151"/>
                <a:gd name="T3" fmla="*/ 24 h 232"/>
                <a:gd name="T4" fmla="*/ 97 w 151"/>
                <a:gd name="T5" fmla="*/ 61 h 232"/>
                <a:gd name="T6" fmla="*/ 121 w 151"/>
                <a:gd name="T7" fmla="*/ 115 h 232"/>
                <a:gd name="T8" fmla="*/ 141 w 151"/>
                <a:gd name="T9" fmla="*/ 118 h 232"/>
                <a:gd name="T10" fmla="*/ 151 w 151"/>
                <a:gd name="T11" fmla="*/ 150 h 232"/>
                <a:gd name="T12" fmla="*/ 116 w 151"/>
                <a:gd name="T13" fmla="*/ 176 h 232"/>
                <a:gd name="T14" fmla="*/ 111 w 151"/>
                <a:gd name="T15" fmla="*/ 195 h 232"/>
                <a:gd name="T16" fmla="*/ 111 w 151"/>
                <a:gd name="T17" fmla="*/ 211 h 232"/>
                <a:gd name="T18" fmla="*/ 63 w 151"/>
                <a:gd name="T19" fmla="*/ 232 h 232"/>
                <a:gd name="T20" fmla="*/ 46 w 151"/>
                <a:gd name="T21" fmla="*/ 220 h 232"/>
                <a:gd name="T22" fmla="*/ 53 w 151"/>
                <a:gd name="T23" fmla="*/ 186 h 232"/>
                <a:gd name="T24" fmla="*/ 46 w 151"/>
                <a:gd name="T25" fmla="*/ 171 h 232"/>
                <a:gd name="T26" fmla="*/ 57 w 151"/>
                <a:gd name="T27" fmla="*/ 153 h 232"/>
                <a:gd name="T28" fmla="*/ 30 w 151"/>
                <a:gd name="T29" fmla="*/ 156 h 232"/>
                <a:gd name="T30" fmla="*/ 16 w 151"/>
                <a:gd name="T31" fmla="*/ 146 h 232"/>
                <a:gd name="T32" fmla="*/ 10 w 151"/>
                <a:gd name="T33" fmla="*/ 103 h 232"/>
                <a:gd name="T34" fmla="*/ 0 w 151"/>
                <a:gd name="T35" fmla="*/ 60 h 232"/>
                <a:gd name="T36" fmla="*/ 13 w 151"/>
                <a:gd name="T37" fmla="*/ 31 h 232"/>
                <a:gd name="T38" fmla="*/ 7 w 151"/>
                <a:gd name="T39" fmla="*/ 6 h 232"/>
                <a:gd name="T40" fmla="*/ 18 w 151"/>
                <a:gd name="T41" fmla="*/ 3 h 232"/>
                <a:gd name="T42" fmla="*/ 21 w 151"/>
                <a:gd name="T43" fmla="*/ 0 h 232"/>
                <a:gd name="T44" fmla="*/ 21 w 151"/>
                <a:gd name="T45" fmla="*/ 0 h 232"/>
                <a:gd name="T46" fmla="*/ 21 w 151"/>
                <a:gd name="T47" fmla="*/ 0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232"/>
                <a:gd name="T74" fmla="*/ 151 w 151"/>
                <a:gd name="T75" fmla="*/ 232 h 2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232">
                  <a:moveTo>
                    <a:pt x="21" y="0"/>
                  </a:moveTo>
                  <a:lnTo>
                    <a:pt x="93" y="24"/>
                  </a:lnTo>
                  <a:lnTo>
                    <a:pt x="97" y="61"/>
                  </a:lnTo>
                  <a:lnTo>
                    <a:pt x="121" y="115"/>
                  </a:lnTo>
                  <a:lnTo>
                    <a:pt x="141" y="118"/>
                  </a:lnTo>
                  <a:lnTo>
                    <a:pt x="151" y="150"/>
                  </a:lnTo>
                  <a:lnTo>
                    <a:pt x="116" y="176"/>
                  </a:lnTo>
                  <a:lnTo>
                    <a:pt x="111" y="195"/>
                  </a:lnTo>
                  <a:lnTo>
                    <a:pt x="111" y="211"/>
                  </a:lnTo>
                  <a:lnTo>
                    <a:pt x="63" y="232"/>
                  </a:lnTo>
                  <a:lnTo>
                    <a:pt x="46" y="220"/>
                  </a:lnTo>
                  <a:lnTo>
                    <a:pt x="53" y="186"/>
                  </a:lnTo>
                  <a:lnTo>
                    <a:pt x="46" y="171"/>
                  </a:lnTo>
                  <a:lnTo>
                    <a:pt x="57" y="153"/>
                  </a:lnTo>
                  <a:lnTo>
                    <a:pt x="30" y="156"/>
                  </a:lnTo>
                  <a:lnTo>
                    <a:pt x="16" y="146"/>
                  </a:lnTo>
                  <a:lnTo>
                    <a:pt x="10" y="103"/>
                  </a:lnTo>
                  <a:lnTo>
                    <a:pt x="0" y="60"/>
                  </a:lnTo>
                  <a:lnTo>
                    <a:pt x="13" y="31"/>
                  </a:lnTo>
                  <a:lnTo>
                    <a:pt x="7" y="6"/>
                  </a:lnTo>
                  <a:lnTo>
                    <a:pt x="18" y="3"/>
                  </a:lnTo>
                  <a:lnTo>
                    <a:pt x="21"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50" name="Freeform 121"/>
            <p:cNvSpPr>
              <a:spLocks/>
            </p:cNvSpPr>
            <p:nvPr/>
          </p:nvSpPr>
          <p:spPr bwMode="auto">
            <a:xfrm>
              <a:off x="871998" y="1260718"/>
              <a:ext cx="106019" cy="97559"/>
            </a:xfrm>
            <a:custGeom>
              <a:avLst/>
              <a:gdLst>
                <a:gd name="T0" fmla="*/ 146 w 155"/>
                <a:gd name="T1" fmla="*/ 0 h 175"/>
                <a:gd name="T2" fmla="*/ 80 w 155"/>
                <a:gd name="T3" fmla="*/ 21 h 175"/>
                <a:gd name="T4" fmla="*/ 62 w 155"/>
                <a:gd name="T5" fmla="*/ 60 h 175"/>
                <a:gd name="T6" fmla="*/ 20 w 155"/>
                <a:gd name="T7" fmla="*/ 60 h 175"/>
                <a:gd name="T8" fmla="*/ 0 w 155"/>
                <a:gd name="T9" fmla="*/ 78 h 175"/>
                <a:gd name="T10" fmla="*/ 6 w 155"/>
                <a:gd name="T11" fmla="*/ 98 h 175"/>
                <a:gd name="T12" fmla="*/ 26 w 155"/>
                <a:gd name="T13" fmla="*/ 97 h 175"/>
                <a:gd name="T14" fmla="*/ 26 w 155"/>
                <a:gd name="T15" fmla="*/ 109 h 175"/>
                <a:gd name="T16" fmla="*/ 76 w 155"/>
                <a:gd name="T17" fmla="*/ 127 h 175"/>
                <a:gd name="T18" fmla="*/ 72 w 155"/>
                <a:gd name="T19" fmla="*/ 152 h 175"/>
                <a:gd name="T20" fmla="*/ 103 w 155"/>
                <a:gd name="T21" fmla="*/ 152 h 175"/>
                <a:gd name="T22" fmla="*/ 124 w 155"/>
                <a:gd name="T23" fmla="*/ 175 h 175"/>
                <a:gd name="T24" fmla="*/ 149 w 155"/>
                <a:gd name="T25" fmla="*/ 157 h 175"/>
                <a:gd name="T26" fmla="*/ 155 w 155"/>
                <a:gd name="T27" fmla="*/ 140 h 175"/>
                <a:gd name="T28" fmla="*/ 150 w 155"/>
                <a:gd name="T29" fmla="*/ 99 h 175"/>
                <a:gd name="T30" fmla="*/ 139 w 155"/>
                <a:gd name="T31" fmla="*/ 54 h 175"/>
                <a:gd name="T32" fmla="*/ 150 w 155"/>
                <a:gd name="T33" fmla="*/ 25 h 175"/>
                <a:gd name="T34" fmla="*/ 146 w 155"/>
                <a:gd name="T35" fmla="*/ 0 h 175"/>
                <a:gd name="T36" fmla="*/ 146 w 155"/>
                <a:gd name="T37" fmla="*/ 0 h 175"/>
                <a:gd name="T38" fmla="*/ 146 w 155"/>
                <a:gd name="T39" fmla="*/ 0 h 1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175"/>
                <a:gd name="T62" fmla="*/ 155 w 155"/>
                <a:gd name="T63" fmla="*/ 175 h 1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175">
                  <a:moveTo>
                    <a:pt x="146" y="0"/>
                  </a:moveTo>
                  <a:lnTo>
                    <a:pt x="80" y="21"/>
                  </a:lnTo>
                  <a:lnTo>
                    <a:pt x="62" y="60"/>
                  </a:lnTo>
                  <a:lnTo>
                    <a:pt x="20" y="60"/>
                  </a:lnTo>
                  <a:lnTo>
                    <a:pt x="0" y="78"/>
                  </a:lnTo>
                  <a:lnTo>
                    <a:pt x="6" y="98"/>
                  </a:lnTo>
                  <a:lnTo>
                    <a:pt x="26" y="97"/>
                  </a:lnTo>
                  <a:lnTo>
                    <a:pt x="26" y="109"/>
                  </a:lnTo>
                  <a:lnTo>
                    <a:pt x="76" y="127"/>
                  </a:lnTo>
                  <a:lnTo>
                    <a:pt x="72" y="152"/>
                  </a:lnTo>
                  <a:lnTo>
                    <a:pt x="103" y="152"/>
                  </a:lnTo>
                  <a:lnTo>
                    <a:pt x="124" y="175"/>
                  </a:lnTo>
                  <a:lnTo>
                    <a:pt x="149" y="157"/>
                  </a:lnTo>
                  <a:lnTo>
                    <a:pt x="155" y="140"/>
                  </a:lnTo>
                  <a:lnTo>
                    <a:pt x="150" y="99"/>
                  </a:lnTo>
                  <a:lnTo>
                    <a:pt x="139" y="54"/>
                  </a:lnTo>
                  <a:lnTo>
                    <a:pt x="150" y="25"/>
                  </a:lnTo>
                  <a:lnTo>
                    <a:pt x="146"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51" name="Freeform 122"/>
            <p:cNvSpPr>
              <a:spLocks/>
            </p:cNvSpPr>
            <p:nvPr/>
          </p:nvSpPr>
          <p:spPr bwMode="auto">
            <a:xfrm>
              <a:off x="806335" y="1304201"/>
              <a:ext cx="175102" cy="108151"/>
            </a:xfrm>
            <a:custGeom>
              <a:avLst/>
              <a:gdLst>
                <a:gd name="T0" fmla="*/ 96 w 256"/>
                <a:gd name="T1" fmla="*/ 0 h 194"/>
                <a:gd name="T2" fmla="*/ 81 w 256"/>
                <a:gd name="T3" fmla="*/ 15 h 194"/>
                <a:gd name="T4" fmla="*/ 72 w 256"/>
                <a:gd name="T5" fmla="*/ 65 h 194"/>
                <a:gd name="T6" fmla="*/ 14 w 256"/>
                <a:gd name="T7" fmla="*/ 65 h 194"/>
                <a:gd name="T8" fmla="*/ 0 w 256"/>
                <a:gd name="T9" fmla="*/ 96 h 194"/>
                <a:gd name="T10" fmla="*/ 44 w 256"/>
                <a:gd name="T11" fmla="*/ 96 h 194"/>
                <a:gd name="T12" fmla="*/ 44 w 256"/>
                <a:gd name="T13" fmla="*/ 111 h 194"/>
                <a:gd name="T14" fmla="*/ 62 w 256"/>
                <a:gd name="T15" fmla="*/ 127 h 194"/>
                <a:gd name="T16" fmla="*/ 62 w 256"/>
                <a:gd name="T17" fmla="*/ 155 h 194"/>
                <a:gd name="T18" fmla="*/ 91 w 256"/>
                <a:gd name="T19" fmla="*/ 165 h 194"/>
                <a:gd name="T20" fmla="*/ 107 w 256"/>
                <a:gd name="T21" fmla="*/ 194 h 194"/>
                <a:gd name="T22" fmla="*/ 150 w 256"/>
                <a:gd name="T23" fmla="*/ 175 h 194"/>
                <a:gd name="T24" fmla="*/ 179 w 256"/>
                <a:gd name="T25" fmla="*/ 194 h 194"/>
                <a:gd name="T26" fmla="*/ 191 w 256"/>
                <a:gd name="T27" fmla="*/ 168 h 194"/>
                <a:gd name="T28" fmla="*/ 220 w 256"/>
                <a:gd name="T29" fmla="*/ 164 h 194"/>
                <a:gd name="T30" fmla="*/ 248 w 256"/>
                <a:gd name="T31" fmla="*/ 136 h 194"/>
                <a:gd name="T32" fmla="*/ 237 w 256"/>
                <a:gd name="T33" fmla="*/ 117 h 194"/>
                <a:gd name="T34" fmla="*/ 256 w 256"/>
                <a:gd name="T35" fmla="*/ 108 h 194"/>
                <a:gd name="T36" fmla="*/ 250 w 256"/>
                <a:gd name="T37" fmla="*/ 83 h 194"/>
                <a:gd name="T38" fmla="*/ 245 w 256"/>
                <a:gd name="T39" fmla="*/ 77 h 194"/>
                <a:gd name="T40" fmla="*/ 220 w 256"/>
                <a:gd name="T41" fmla="*/ 97 h 194"/>
                <a:gd name="T42" fmla="*/ 200 w 256"/>
                <a:gd name="T43" fmla="*/ 74 h 194"/>
                <a:gd name="T44" fmla="*/ 168 w 256"/>
                <a:gd name="T45" fmla="*/ 74 h 194"/>
                <a:gd name="T46" fmla="*/ 172 w 256"/>
                <a:gd name="T47" fmla="*/ 49 h 194"/>
                <a:gd name="T48" fmla="*/ 122 w 256"/>
                <a:gd name="T49" fmla="*/ 31 h 194"/>
                <a:gd name="T50" fmla="*/ 122 w 256"/>
                <a:gd name="T51" fmla="*/ 19 h 194"/>
                <a:gd name="T52" fmla="*/ 102 w 256"/>
                <a:gd name="T53" fmla="*/ 20 h 194"/>
                <a:gd name="T54" fmla="*/ 96 w 256"/>
                <a:gd name="T55" fmla="*/ 0 h 194"/>
                <a:gd name="T56" fmla="*/ 96 w 256"/>
                <a:gd name="T57" fmla="*/ 0 h 194"/>
                <a:gd name="T58" fmla="*/ 96 w 256"/>
                <a:gd name="T59" fmla="*/ 0 h 1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6"/>
                <a:gd name="T91" fmla="*/ 0 h 194"/>
                <a:gd name="T92" fmla="*/ 256 w 256"/>
                <a:gd name="T93" fmla="*/ 194 h 1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6" h="194">
                  <a:moveTo>
                    <a:pt x="96" y="0"/>
                  </a:moveTo>
                  <a:lnTo>
                    <a:pt x="81" y="15"/>
                  </a:lnTo>
                  <a:lnTo>
                    <a:pt x="72" y="65"/>
                  </a:lnTo>
                  <a:lnTo>
                    <a:pt x="14" y="65"/>
                  </a:lnTo>
                  <a:lnTo>
                    <a:pt x="0" y="96"/>
                  </a:lnTo>
                  <a:lnTo>
                    <a:pt x="44" y="96"/>
                  </a:lnTo>
                  <a:lnTo>
                    <a:pt x="44" y="111"/>
                  </a:lnTo>
                  <a:lnTo>
                    <a:pt x="62" y="127"/>
                  </a:lnTo>
                  <a:lnTo>
                    <a:pt x="62" y="155"/>
                  </a:lnTo>
                  <a:lnTo>
                    <a:pt x="91" y="165"/>
                  </a:lnTo>
                  <a:lnTo>
                    <a:pt x="107" y="194"/>
                  </a:lnTo>
                  <a:lnTo>
                    <a:pt x="150" y="175"/>
                  </a:lnTo>
                  <a:lnTo>
                    <a:pt x="179" y="194"/>
                  </a:lnTo>
                  <a:lnTo>
                    <a:pt x="191" y="168"/>
                  </a:lnTo>
                  <a:lnTo>
                    <a:pt x="220" y="164"/>
                  </a:lnTo>
                  <a:lnTo>
                    <a:pt x="248" y="136"/>
                  </a:lnTo>
                  <a:lnTo>
                    <a:pt x="237" y="117"/>
                  </a:lnTo>
                  <a:lnTo>
                    <a:pt x="256" y="108"/>
                  </a:lnTo>
                  <a:lnTo>
                    <a:pt x="250" y="83"/>
                  </a:lnTo>
                  <a:lnTo>
                    <a:pt x="245" y="77"/>
                  </a:lnTo>
                  <a:lnTo>
                    <a:pt x="220" y="97"/>
                  </a:lnTo>
                  <a:lnTo>
                    <a:pt x="200" y="74"/>
                  </a:lnTo>
                  <a:lnTo>
                    <a:pt x="168" y="74"/>
                  </a:lnTo>
                  <a:lnTo>
                    <a:pt x="172" y="49"/>
                  </a:lnTo>
                  <a:lnTo>
                    <a:pt x="122" y="31"/>
                  </a:lnTo>
                  <a:lnTo>
                    <a:pt x="122" y="19"/>
                  </a:lnTo>
                  <a:lnTo>
                    <a:pt x="102" y="20"/>
                  </a:lnTo>
                  <a:lnTo>
                    <a:pt x="96"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52" name="Freeform 123"/>
            <p:cNvSpPr>
              <a:spLocks/>
            </p:cNvSpPr>
            <p:nvPr/>
          </p:nvSpPr>
          <p:spPr bwMode="auto">
            <a:xfrm>
              <a:off x="781711" y="1357162"/>
              <a:ext cx="126539" cy="87524"/>
            </a:xfrm>
            <a:custGeom>
              <a:avLst/>
              <a:gdLst>
                <a:gd name="T0" fmla="*/ 80 w 185"/>
                <a:gd name="T1" fmla="*/ 0 h 157"/>
                <a:gd name="T2" fmla="*/ 21 w 185"/>
                <a:gd name="T3" fmla="*/ 28 h 157"/>
                <a:gd name="T4" fmla="*/ 0 w 185"/>
                <a:gd name="T5" fmla="*/ 57 h 157"/>
                <a:gd name="T6" fmla="*/ 101 w 185"/>
                <a:gd name="T7" fmla="*/ 157 h 157"/>
                <a:gd name="T8" fmla="*/ 136 w 185"/>
                <a:gd name="T9" fmla="*/ 152 h 157"/>
                <a:gd name="T10" fmla="*/ 185 w 185"/>
                <a:gd name="T11" fmla="*/ 80 h 157"/>
                <a:gd name="T12" fmla="*/ 143 w 185"/>
                <a:gd name="T13" fmla="*/ 99 h 157"/>
                <a:gd name="T14" fmla="*/ 127 w 185"/>
                <a:gd name="T15" fmla="*/ 70 h 157"/>
                <a:gd name="T16" fmla="*/ 98 w 185"/>
                <a:gd name="T17" fmla="*/ 60 h 157"/>
                <a:gd name="T18" fmla="*/ 98 w 185"/>
                <a:gd name="T19" fmla="*/ 32 h 157"/>
                <a:gd name="T20" fmla="*/ 80 w 185"/>
                <a:gd name="T21" fmla="*/ 16 h 157"/>
                <a:gd name="T22" fmla="*/ 80 w 185"/>
                <a:gd name="T23" fmla="*/ 0 h 157"/>
                <a:gd name="T24" fmla="*/ 80 w 185"/>
                <a:gd name="T25" fmla="*/ 0 h 157"/>
                <a:gd name="T26" fmla="*/ 80 w 185"/>
                <a:gd name="T27" fmla="*/ 0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57"/>
                <a:gd name="T44" fmla="*/ 185 w 18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57">
                  <a:moveTo>
                    <a:pt x="80" y="0"/>
                  </a:moveTo>
                  <a:lnTo>
                    <a:pt x="21" y="28"/>
                  </a:lnTo>
                  <a:lnTo>
                    <a:pt x="0" y="57"/>
                  </a:lnTo>
                  <a:lnTo>
                    <a:pt x="101" y="157"/>
                  </a:lnTo>
                  <a:lnTo>
                    <a:pt x="136" y="152"/>
                  </a:lnTo>
                  <a:lnTo>
                    <a:pt x="185" y="80"/>
                  </a:lnTo>
                  <a:lnTo>
                    <a:pt x="143" y="99"/>
                  </a:lnTo>
                  <a:lnTo>
                    <a:pt x="127" y="70"/>
                  </a:lnTo>
                  <a:lnTo>
                    <a:pt x="98" y="60"/>
                  </a:lnTo>
                  <a:lnTo>
                    <a:pt x="98" y="32"/>
                  </a:lnTo>
                  <a:lnTo>
                    <a:pt x="80" y="16"/>
                  </a:lnTo>
                  <a:lnTo>
                    <a:pt x="80"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53" name="Freeform 124"/>
            <p:cNvSpPr>
              <a:spLocks/>
            </p:cNvSpPr>
            <p:nvPr/>
          </p:nvSpPr>
          <p:spPr bwMode="auto">
            <a:xfrm>
              <a:off x="928769" y="1377231"/>
              <a:ext cx="69767" cy="81949"/>
            </a:xfrm>
            <a:custGeom>
              <a:avLst/>
              <a:gdLst>
                <a:gd name="T0" fmla="*/ 69 w 102"/>
                <a:gd name="T1" fmla="*/ 5 h 147"/>
                <a:gd name="T2" fmla="*/ 41 w 102"/>
                <a:gd name="T3" fmla="*/ 32 h 147"/>
                <a:gd name="T4" fmla="*/ 11 w 102"/>
                <a:gd name="T5" fmla="*/ 37 h 147"/>
                <a:gd name="T6" fmla="*/ 0 w 102"/>
                <a:gd name="T7" fmla="*/ 64 h 147"/>
                <a:gd name="T8" fmla="*/ 14 w 102"/>
                <a:gd name="T9" fmla="*/ 101 h 147"/>
                <a:gd name="T10" fmla="*/ 41 w 102"/>
                <a:gd name="T11" fmla="*/ 147 h 147"/>
                <a:gd name="T12" fmla="*/ 102 w 102"/>
                <a:gd name="T13" fmla="*/ 131 h 147"/>
                <a:gd name="T14" fmla="*/ 86 w 102"/>
                <a:gd name="T15" fmla="*/ 78 h 147"/>
                <a:gd name="T16" fmla="*/ 93 w 102"/>
                <a:gd name="T17" fmla="*/ 52 h 147"/>
                <a:gd name="T18" fmla="*/ 83 w 102"/>
                <a:gd name="T19" fmla="*/ 37 h 147"/>
                <a:gd name="T20" fmla="*/ 102 w 102"/>
                <a:gd name="T21" fmla="*/ 3 h 147"/>
                <a:gd name="T22" fmla="*/ 83 w 102"/>
                <a:gd name="T23" fmla="*/ 0 h 147"/>
                <a:gd name="T24" fmla="*/ 69 w 102"/>
                <a:gd name="T25" fmla="*/ 5 h 147"/>
                <a:gd name="T26" fmla="*/ 69 w 102"/>
                <a:gd name="T27" fmla="*/ 5 h 147"/>
                <a:gd name="T28" fmla="*/ 69 w 102"/>
                <a:gd name="T29" fmla="*/ 5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47"/>
                <a:gd name="T47" fmla="*/ 102 w 102"/>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47">
                  <a:moveTo>
                    <a:pt x="69" y="5"/>
                  </a:moveTo>
                  <a:lnTo>
                    <a:pt x="41" y="32"/>
                  </a:lnTo>
                  <a:lnTo>
                    <a:pt x="11" y="37"/>
                  </a:lnTo>
                  <a:lnTo>
                    <a:pt x="0" y="64"/>
                  </a:lnTo>
                  <a:lnTo>
                    <a:pt x="14" y="101"/>
                  </a:lnTo>
                  <a:lnTo>
                    <a:pt x="41" y="147"/>
                  </a:lnTo>
                  <a:lnTo>
                    <a:pt x="102" y="131"/>
                  </a:lnTo>
                  <a:lnTo>
                    <a:pt x="86" y="78"/>
                  </a:lnTo>
                  <a:lnTo>
                    <a:pt x="93" y="52"/>
                  </a:lnTo>
                  <a:lnTo>
                    <a:pt x="83" y="37"/>
                  </a:lnTo>
                  <a:lnTo>
                    <a:pt x="102" y="3"/>
                  </a:lnTo>
                  <a:lnTo>
                    <a:pt x="83" y="0"/>
                  </a:lnTo>
                  <a:lnTo>
                    <a:pt x="69" y="5"/>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54" name="Freeform 125"/>
            <p:cNvSpPr>
              <a:spLocks/>
            </p:cNvSpPr>
            <p:nvPr/>
          </p:nvSpPr>
          <p:spPr bwMode="auto">
            <a:xfrm>
              <a:off x="985540" y="1357719"/>
              <a:ext cx="116279" cy="101461"/>
            </a:xfrm>
            <a:custGeom>
              <a:avLst/>
              <a:gdLst>
                <a:gd name="T0" fmla="*/ 19 w 170"/>
                <a:gd name="T1" fmla="*/ 38 h 182"/>
                <a:gd name="T2" fmla="*/ 0 w 170"/>
                <a:gd name="T3" fmla="*/ 72 h 182"/>
                <a:gd name="T4" fmla="*/ 10 w 170"/>
                <a:gd name="T5" fmla="*/ 87 h 182"/>
                <a:gd name="T6" fmla="*/ 3 w 170"/>
                <a:gd name="T7" fmla="*/ 113 h 182"/>
                <a:gd name="T8" fmla="*/ 19 w 170"/>
                <a:gd name="T9" fmla="*/ 169 h 182"/>
                <a:gd name="T10" fmla="*/ 73 w 170"/>
                <a:gd name="T11" fmla="*/ 182 h 182"/>
                <a:gd name="T12" fmla="*/ 94 w 170"/>
                <a:gd name="T13" fmla="*/ 129 h 182"/>
                <a:gd name="T14" fmla="*/ 135 w 170"/>
                <a:gd name="T15" fmla="*/ 136 h 182"/>
                <a:gd name="T16" fmla="*/ 145 w 170"/>
                <a:gd name="T17" fmla="*/ 103 h 182"/>
                <a:gd name="T18" fmla="*/ 119 w 170"/>
                <a:gd name="T19" fmla="*/ 87 h 182"/>
                <a:gd name="T20" fmla="*/ 117 w 170"/>
                <a:gd name="T21" fmla="*/ 37 h 182"/>
                <a:gd name="T22" fmla="*/ 125 w 170"/>
                <a:gd name="T23" fmla="*/ 23 h 182"/>
                <a:gd name="T24" fmla="*/ 154 w 170"/>
                <a:gd name="T25" fmla="*/ 94 h 182"/>
                <a:gd name="T26" fmla="*/ 170 w 170"/>
                <a:gd name="T27" fmla="*/ 71 h 182"/>
                <a:gd name="T28" fmla="*/ 140 w 170"/>
                <a:gd name="T29" fmla="*/ 2 h 182"/>
                <a:gd name="T30" fmla="*/ 110 w 170"/>
                <a:gd name="T31" fmla="*/ 0 h 182"/>
                <a:gd name="T32" fmla="*/ 84 w 170"/>
                <a:gd name="T33" fmla="*/ 14 h 182"/>
                <a:gd name="T34" fmla="*/ 83 w 170"/>
                <a:gd name="T35" fmla="*/ 31 h 182"/>
                <a:gd name="T36" fmla="*/ 36 w 170"/>
                <a:gd name="T37" fmla="*/ 52 h 182"/>
                <a:gd name="T38" fmla="*/ 19 w 170"/>
                <a:gd name="T39" fmla="*/ 38 h 182"/>
                <a:gd name="T40" fmla="*/ 19 w 170"/>
                <a:gd name="T41" fmla="*/ 38 h 182"/>
                <a:gd name="T42" fmla="*/ 19 w 170"/>
                <a:gd name="T43" fmla="*/ 38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82"/>
                <a:gd name="T68" fmla="*/ 170 w 170"/>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82">
                  <a:moveTo>
                    <a:pt x="19" y="38"/>
                  </a:moveTo>
                  <a:lnTo>
                    <a:pt x="0" y="72"/>
                  </a:lnTo>
                  <a:lnTo>
                    <a:pt x="10" y="87"/>
                  </a:lnTo>
                  <a:lnTo>
                    <a:pt x="3" y="113"/>
                  </a:lnTo>
                  <a:lnTo>
                    <a:pt x="19" y="169"/>
                  </a:lnTo>
                  <a:lnTo>
                    <a:pt x="73" y="182"/>
                  </a:lnTo>
                  <a:lnTo>
                    <a:pt x="94" y="129"/>
                  </a:lnTo>
                  <a:lnTo>
                    <a:pt x="135" y="136"/>
                  </a:lnTo>
                  <a:lnTo>
                    <a:pt x="145" y="103"/>
                  </a:lnTo>
                  <a:lnTo>
                    <a:pt x="119" y="87"/>
                  </a:lnTo>
                  <a:lnTo>
                    <a:pt x="117" y="37"/>
                  </a:lnTo>
                  <a:lnTo>
                    <a:pt x="125" y="23"/>
                  </a:lnTo>
                  <a:lnTo>
                    <a:pt x="154" y="94"/>
                  </a:lnTo>
                  <a:lnTo>
                    <a:pt x="170" y="71"/>
                  </a:lnTo>
                  <a:lnTo>
                    <a:pt x="140" y="2"/>
                  </a:lnTo>
                  <a:lnTo>
                    <a:pt x="110" y="0"/>
                  </a:lnTo>
                  <a:lnTo>
                    <a:pt x="84" y="14"/>
                  </a:lnTo>
                  <a:lnTo>
                    <a:pt x="83" y="31"/>
                  </a:lnTo>
                  <a:lnTo>
                    <a:pt x="36" y="52"/>
                  </a:lnTo>
                  <a:lnTo>
                    <a:pt x="19" y="38"/>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sp>
          <p:nvSpPr>
            <p:cNvPr id="57" name="Freeform 126"/>
            <p:cNvSpPr>
              <a:spLocks/>
            </p:cNvSpPr>
            <p:nvPr/>
          </p:nvSpPr>
          <p:spPr bwMode="auto">
            <a:xfrm>
              <a:off x="968441" y="1338765"/>
              <a:ext cx="37619" cy="41253"/>
            </a:xfrm>
            <a:custGeom>
              <a:avLst/>
              <a:gdLst>
                <a:gd name="T0" fmla="*/ 14 w 55"/>
                <a:gd name="T1" fmla="*/ 0 h 74"/>
                <a:gd name="T2" fmla="*/ 25 w 55"/>
                <a:gd name="T3" fmla="*/ 10 h 74"/>
                <a:gd name="T4" fmla="*/ 55 w 55"/>
                <a:gd name="T5" fmla="*/ 7 h 74"/>
                <a:gd name="T6" fmla="*/ 44 w 55"/>
                <a:gd name="T7" fmla="*/ 25 h 74"/>
                <a:gd name="T8" fmla="*/ 51 w 55"/>
                <a:gd name="T9" fmla="*/ 40 h 74"/>
                <a:gd name="T10" fmla="*/ 44 w 55"/>
                <a:gd name="T11" fmla="*/ 72 h 74"/>
                <a:gd name="T12" fmla="*/ 25 w 55"/>
                <a:gd name="T13" fmla="*/ 69 h 74"/>
                <a:gd name="T14" fmla="*/ 11 w 55"/>
                <a:gd name="T15" fmla="*/ 74 h 74"/>
                <a:gd name="T16" fmla="*/ 0 w 55"/>
                <a:gd name="T17" fmla="*/ 55 h 74"/>
                <a:gd name="T18" fmla="*/ 19 w 55"/>
                <a:gd name="T19" fmla="*/ 45 h 74"/>
                <a:gd name="T20" fmla="*/ 13 w 55"/>
                <a:gd name="T21" fmla="*/ 21 h 74"/>
                <a:gd name="T22" fmla="*/ 8 w 55"/>
                <a:gd name="T23" fmla="*/ 17 h 74"/>
                <a:gd name="T24" fmla="*/ 14 w 55"/>
                <a:gd name="T25" fmla="*/ 0 h 74"/>
                <a:gd name="T26" fmla="*/ 14 w 55"/>
                <a:gd name="T27" fmla="*/ 0 h 74"/>
                <a:gd name="T28" fmla="*/ 14 w 55"/>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74"/>
                <a:gd name="T47" fmla="*/ 55 w 55"/>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74">
                  <a:moveTo>
                    <a:pt x="14" y="0"/>
                  </a:moveTo>
                  <a:lnTo>
                    <a:pt x="25" y="10"/>
                  </a:lnTo>
                  <a:lnTo>
                    <a:pt x="55" y="7"/>
                  </a:lnTo>
                  <a:lnTo>
                    <a:pt x="44" y="25"/>
                  </a:lnTo>
                  <a:lnTo>
                    <a:pt x="51" y="40"/>
                  </a:lnTo>
                  <a:lnTo>
                    <a:pt x="44" y="72"/>
                  </a:lnTo>
                  <a:lnTo>
                    <a:pt x="25" y="69"/>
                  </a:lnTo>
                  <a:lnTo>
                    <a:pt x="11" y="74"/>
                  </a:lnTo>
                  <a:lnTo>
                    <a:pt x="0" y="55"/>
                  </a:lnTo>
                  <a:lnTo>
                    <a:pt x="19" y="45"/>
                  </a:lnTo>
                  <a:lnTo>
                    <a:pt x="13" y="21"/>
                  </a:lnTo>
                  <a:lnTo>
                    <a:pt x="8" y="17"/>
                  </a:lnTo>
                  <a:lnTo>
                    <a:pt x="14" y="0"/>
                  </a:lnTo>
                  <a:close/>
                </a:path>
              </a:pathLst>
            </a:custGeom>
            <a:solidFill>
              <a:schemeClr val="accent1"/>
            </a:solidFill>
            <a:ln w="6350">
              <a:noFill/>
              <a:round/>
              <a:headEnd/>
              <a:tailEnd/>
            </a:ln>
          </p:spPr>
          <p:txBody>
            <a:bodyPr/>
            <a:lstStyle/>
            <a:p>
              <a:pPr>
                <a:defRPr/>
              </a:pPr>
              <a:endParaRPr lang="nl-NL">
                <a:latin typeface="Arial" charset="0"/>
                <a:cs typeface="Arial" charset="0"/>
              </a:endParaRPr>
            </a:p>
          </p:txBody>
        </p:sp>
      </p:grpSp>
      <p:sp>
        <p:nvSpPr>
          <p:cNvPr id="303" name="Rectangle 302"/>
          <p:cNvSpPr>
            <a:spLocks noChangeArrowheads="1"/>
          </p:cNvSpPr>
          <p:nvPr>
            <p:custDataLst>
              <p:tags r:id="rId2"/>
            </p:custDataLst>
          </p:nvPr>
        </p:nvSpPr>
        <p:spPr bwMode="auto">
          <a:xfrm>
            <a:off x="1432367" y="2712044"/>
            <a:ext cx="7214448" cy="584930"/>
          </a:xfrm>
          <a:prstGeom prst="rect">
            <a:avLst/>
          </a:prstGeom>
          <a:noFill/>
          <a:ln w="19050">
            <a:noFill/>
            <a:miter lim="800000"/>
            <a:headEnd/>
            <a:tailEnd/>
          </a:ln>
          <a:effectLst/>
        </p:spPr>
        <p:txBody>
          <a:bodyPr lIns="92543" tIns="92543" rIns="92543" bIns="46268" anchor="t"/>
          <a:lstStyle/>
          <a:p>
            <a:pPr marL="185180" marR="0" lvl="0" indent="-185180" algn="just" defTabSz="954063" eaLnBrk="1" fontAlgn="base" latinLnBrk="0" hangingPunct="1">
              <a:spcBef>
                <a:spcPct val="0"/>
              </a:spcBef>
              <a:spcAft>
                <a:spcPct val="0"/>
              </a:spcAft>
              <a:buClrTx/>
              <a:buSzTx/>
              <a:buFont typeface="Arial" pitchFamily="34" charset="0"/>
              <a:buChar char="•"/>
              <a:tabLst/>
              <a:defRPr/>
            </a:pPr>
            <a:r>
              <a:rPr lang="en-US" altLang="en-US" sz="1300" b="1" kern="0" dirty="0" smtClean="0">
                <a:solidFill>
                  <a:srgbClr val="002776"/>
                </a:solidFill>
                <a:cs typeface="Arial" charset="0"/>
              </a:rPr>
              <a:t>The Google Effect – </a:t>
            </a:r>
            <a:r>
              <a:rPr lang="en-US" altLang="en-US" sz="1300" kern="0" dirty="0" smtClean="0">
                <a:solidFill>
                  <a:srgbClr val="002776"/>
                </a:solidFill>
              </a:rPr>
              <a:t>Although Ireland is the 7</a:t>
            </a:r>
            <a:r>
              <a:rPr lang="en-US" altLang="en-US" sz="1300" kern="0" baseline="30000" dirty="0" smtClean="0">
                <a:solidFill>
                  <a:srgbClr val="002776"/>
                </a:solidFill>
              </a:rPr>
              <a:t>th</a:t>
            </a:r>
            <a:r>
              <a:rPr lang="en-US" altLang="en-US" sz="1300" kern="0" dirty="0" smtClean="0">
                <a:solidFill>
                  <a:srgbClr val="002776"/>
                </a:solidFill>
              </a:rPr>
              <a:t> largest provider of financial services in the EU</a:t>
            </a:r>
            <a:r>
              <a:rPr lang="en-US" altLang="en-US" sz="1300" i="1" kern="0" dirty="0" smtClean="0">
                <a:solidFill>
                  <a:srgbClr val="002776"/>
                </a:solidFill>
              </a:rPr>
              <a:t>, Google, Apple </a:t>
            </a:r>
            <a:r>
              <a:rPr lang="en-US" altLang="en-US" sz="1300" kern="0" dirty="0" smtClean="0">
                <a:solidFill>
                  <a:srgbClr val="002776"/>
                </a:solidFill>
                <a:cs typeface="Arial" charset="0"/>
              </a:rPr>
              <a:t>and </a:t>
            </a:r>
            <a:r>
              <a:rPr lang="en-US" altLang="en-US" sz="1300" i="1" kern="0" dirty="0" smtClean="0">
                <a:solidFill>
                  <a:srgbClr val="002776"/>
                </a:solidFill>
                <a:cs typeface="Arial" charset="0"/>
              </a:rPr>
              <a:t>Facebook</a:t>
            </a:r>
            <a:r>
              <a:rPr lang="en-US" altLang="en-US" sz="1300" kern="0" dirty="0" smtClean="0">
                <a:solidFill>
                  <a:srgbClr val="002776"/>
                </a:solidFill>
                <a:cs typeface="Arial" charset="0"/>
              </a:rPr>
              <a:t> reign as employers of choice for Irish graduates</a:t>
            </a:r>
          </a:p>
          <a:p>
            <a:pPr marL="185180" marR="0" lvl="0" indent="-185180" algn="just" defTabSz="954063" eaLnBrk="1" fontAlgn="base" latinLnBrk="0" hangingPunct="1">
              <a:spcBef>
                <a:spcPct val="0"/>
              </a:spcBef>
              <a:spcAft>
                <a:spcPct val="0"/>
              </a:spcAft>
              <a:buClrTx/>
              <a:buSzTx/>
              <a:buFont typeface="Arial" pitchFamily="34" charset="0"/>
              <a:buChar char="•"/>
              <a:tabLst/>
              <a:defRPr/>
            </a:pPr>
            <a:endParaRPr lang="en-US" altLang="en-US" sz="1300" b="1" kern="0" dirty="0" smtClean="0">
              <a:solidFill>
                <a:srgbClr val="002776"/>
              </a:solidFill>
              <a:cs typeface="Arial" charset="0"/>
            </a:endParaRPr>
          </a:p>
          <a:p>
            <a:pPr marL="185180" marR="0" lvl="0" indent="-185180" defTabSz="954063" eaLnBrk="1" fontAlgn="base" latinLnBrk="0" hangingPunct="1">
              <a:spcBef>
                <a:spcPct val="0"/>
              </a:spcBef>
              <a:spcAft>
                <a:spcPct val="0"/>
              </a:spcAft>
              <a:buClrTx/>
              <a:buSzTx/>
              <a:buFont typeface="Arial" pitchFamily="34" charset="0"/>
              <a:buChar char="•"/>
              <a:tabLst/>
              <a:defRPr/>
            </a:pPr>
            <a:r>
              <a:rPr lang="en-US" altLang="en-US" sz="1300" b="1" kern="0" dirty="0" smtClean="0">
                <a:solidFill>
                  <a:srgbClr val="002776"/>
                </a:solidFill>
                <a:cs typeface="Arial" charset="0"/>
              </a:rPr>
              <a:t>Paddy Power is gaining ground </a:t>
            </a:r>
            <a:r>
              <a:rPr lang="en-US" altLang="en-US" sz="1300" kern="0" dirty="0" smtClean="0">
                <a:solidFill>
                  <a:srgbClr val="002776"/>
                </a:solidFill>
                <a:cs typeface="Arial" charset="0"/>
              </a:rPr>
              <a:t>– Coming a close second to Google as </a:t>
            </a:r>
            <a:r>
              <a:rPr lang="en-US" altLang="en-US" sz="1300" kern="0" dirty="0" smtClean="0">
                <a:solidFill>
                  <a:srgbClr val="002776"/>
                </a:solidFill>
              </a:rPr>
              <a:t>the employer of choice for Irish insurance inclined students. T</a:t>
            </a:r>
            <a:r>
              <a:rPr lang="en-US" altLang="en-US" sz="1300" kern="0" dirty="0" smtClean="0">
                <a:solidFill>
                  <a:srgbClr val="002776"/>
                </a:solidFill>
                <a:cs typeface="Arial" charset="0"/>
              </a:rPr>
              <a:t>he efforts of those in the ‘Power Tower’ are gaining traction with Irish graduates.</a:t>
            </a:r>
            <a:endParaRPr kumimoji="0" lang="en-US" altLang="en-US" sz="1300" b="0" i="0" u="none" strike="noStrike" kern="0" cap="none" spc="0" normalizeH="0" baseline="0" noProof="0" dirty="0" smtClean="0">
              <a:ln>
                <a:noFill/>
              </a:ln>
              <a:solidFill>
                <a:srgbClr val="002776"/>
              </a:solidFill>
              <a:effectLst/>
              <a:uLnTx/>
              <a:uFillTx/>
              <a:cs typeface="Arial" charset="0"/>
            </a:endParaRPr>
          </a:p>
        </p:txBody>
      </p:sp>
      <p:sp>
        <p:nvSpPr>
          <p:cNvPr id="304" name="Rectangle 303"/>
          <p:cNvSpPr>
            <a:spLocks noChangeArrowheads="1"/>
          </p:cNvSpPr>
          <p:nvPr>
            <p:custDataLst>
              <p:tags r:id="rId3"/>
            </p:custDataLst>
          </p:nvPr>
        </p:nvSpPr>
        <p:spPr bwMode="auto">
          <a:xfrm>
            <a:off x="1432367" y="4230921"/>
            <a:ext cx="7214448" cy="584930"/>
          </a:xfrm>
          <a:prstGeom prst="rect">
            <a:avLst/>
          </a:prstGeom>
          <a:noFill/>
          <a:ln w="19050">
            <a:noFill/>
            <a:miter lim="800000"/>
            <a:headEnd/>
            <a:tailEnd/>
          </a:ln>
          <a:effectLst/>
        </p:spPr>
        <p:txBody>
          <a:bodyPr lIns="92543" tIns="92543" rIns="92543" bIns="46268" anchor="t"/>
          <a:lstStyle/>
          <a:p>
            <a:pPr marL="185180" marR="0" lvl="0" indent="-185180" defTabSz="954063" eaLnBrk="1" fontAlgn="base" latinLnBrk="0" hangingPunct="1">
              <a:spcBef>
                <a:spcPct val="0"/>
              </a:spcBef>
              <a:spcAft>
                <a:spcPct val="0"/>
              </a:spcAft>
              <a:buClrTx/>
              <a:buSzTx/>
              <a:buFont typeface="Arial" pitchFamily="34" charset="0"/>
              <a:buChar char="•"/>
              <a:tabLst/>
              <a:defRPr/>
            </a:pPr>
            <a:r>
              <a:rPr lang="en-US" altLang="en-US" sz="1300" b="1" kern="0" dirty="0" smtClean="0">
                <a:solidFill>
                  <a:srgbClr val="002776"/>
                </a:solidFill>
                <a:cs typeface="Arial" charset="0"/>
              </a:rPr>
              <a:t>Gender (</a:t>
            </a:r>
            <a:r>
              <a:rPr lang="en-US" altLang="en-US" sz="1300" b="1" kern="0" dirty="0" err="1" smtClean="0">
                <a:solidFill>
                  <a:srgbClr val="002776"/>
                </a:solidFill>
                <a:cs typeface="Arial" charset="0"/>
              </a:rPr>
              <a:t>Im</a:t>
            </a:r>
            <a:r>
              <a:rPr lang="en-US" altLang="en-US" sz="1300" b="1" kern="0" dirty="0" smtClean="0">
                <a:solidFill>
                  <a:srgbClr val="002776"/>
                </a:solidFill>
                <a:cs typeface="Arial" charset="0"/>
              </a:rPr>
              <a:t>)balance – </a:t>
            </a:r>
            <a:r>
              <a:rPr lang="en-US" altLang="en-US" sz="1300" kern="0" dirty="0" smtClean="0">
                <a:solidFill>
                  <a:srgbClr val="002776"/>
                </a:solidFill>
                <a:cs typeface="Arial" charset="0"/>
              </a:rPr>
              <a:t>Female Irish business students are less likely than their male counterparts to express an interest in working in insurance with a drop off rate of 15.7%  Only Switzerland accounted for a lower inclination in their female cohort surveyed.</a:t>
            </a:r>
            <a:endParaRPr kumimoji="0" lang="en-US" altLang="en-US" sz="1300" b="0" i="0" u="none" strike="noStrike" kern="0" cap="none" spc="0" normalizeH="0" baseline="0" noProof="0" dirty="0" smtClean="0">
              <a:ln>
                <a:noFill/>
              </a:ln>
              <a:solidFill>
                <a:srgbClr val="002776"/>
              </a:solidFill>
              <a:effectLst/>
              <a:uLnTx/>
              <a:uFillTx/>
              <a:cs typeface="Arial" charset="0"/>
            </a:endParaRPr>
          </a:p>
        </p:txBody>
      </p:sp>
      <p:sp>
        <p:nvSpPr>
          <p:cNvPr id="315" name="Freeform 27"/>
          <p:cNvSpPr>
            <a:spLocks noEditPoints="1"/>
          </p:cNvSpPr>
          <p:nvPr/>
        </p:nvSpPr>
        <p:spPr bwMode="auto">
          <a:xfrm>
            <a:off x="348354" y="2150903"/>
            <a:ext cx="467166" cy="446919"/>
          </a:xfrm>
          <a:custGeom>
            <a:avLst/>
            <a:gdLst>
              <a:gd name="T0" fmla="*/ 1000 w 1116"/>
              <a:gd name="T1" fmla="*/ 2 h 1184"/>
              <a:gd name="T2" fmla="*/ 64 w 1116"/>
              <a:gd name="T3" fmla="*/ 724 h 1184"/>
              <a:gd name="T4" fmla="*/ 1060 w 1116"/>
              <a:gd name="T5" fmla="*/ 1184 h 1184"/>
              <a:gd name="T6" fmla="*/ 992 w 1116"/>
              <a:gd name="T7" fmla="*/ 948 h 1184"/>
              <a:gd name="T8" fmla="*/ 932 w 1116"/>
              <a:gd name="T9" fmla="*/ 910 h 1184"/>
              <a:gd name="T10" fmla="*/ 986 w 1116"/>
              <a:gd name="T11" fmla="*/ 910 h 1184"/>
              <a:gd name="T12" fmla="*/ 922 w 1116"/>
              <a:gd name="T13" fmla="*/ 874 h 1184"/>
              <a:gd name="T14" fmla="*/ 976 w 1116"/>
              <a:gd name="T15" fmla="*/ 826 h 1184"/>
              <a:gd name="T16" fmla="*/ 918 w 1116"/>
              <a:gd name="T17" fmla="*/ 952 h 1184"/>
              <a:gd name="T18" fmla="*/ 852 w 1116"/>
              <a:gd name="T19" fmla="*/ 906 h 1184"/>
              <a:gd name="T20" fmla="*/ 836 w 1116"/>
              <a:gd name="T21" fmla="*/ 830 h 1184"/>
              <a:gd name="T22" fmla="*/ 900 w 1116"/>
              <a:gd name="T23" fmla="*/ 870 h 1184"/>
              <a:gd name="T24" fmla="*/ 956 w 1116"/>
              <a:gd name="T25" fmla="*/ 76 h 1184"/>
              <a:gd name="T26" fmla="*/ 820 w 1116"/>
              <a:gd name="T27" fmla="*/ 870 h 1184"/>
              <a:gd name="T28" fmla="*/ 758 w 1116"/>
              <a:gd name="T29" fmla="*/ 830 h 1184"/>
              <a:gd name="T30" fmla="*/ 702 w 1116"/>
              <a:gd name="T31" fmla="*/ 900 h 1184"/>
              <a:gd name="T32" fmla="*/ 748 w 1116"/>
              <a:gd name="T33" fmla="*/ 958 h 1184"/>
              <a:gd name="T34" fmla="*/ 702 w 1116"/>
              <a:gd name="T35" fmla="*/ 900 h 1184"/>
              <a:gd name="T36" fmla="*/ 684 w 1116"/>
              <a:gd name="T37" fmla="*/ 822 h 1184"/>
              <a:gd name="T38" fmla="*/ 736 w 1116"/>
              <a:gd name="T39" fmla="*/ 880 h 1184"/>
              <a:gd name="T40" fmla="*/ 674 w 1116"/>
              <a:gd name="T41" fmla="*/ 952 h 1184"/>
              <a:gd name="T42" fmla="*/ 612 w 1116"/>
              <a:gd name="T43" fmla="*/ 906 h 1184"/>
              <a:gd name="T44" fmla="*/ 600 w 1116"/>
              <a:gd name="T45" fmla="*/ 830 h 1184"/>
              <a:gd name="T46" fmla="*/ 662 w 1116"/>
              <a:gd name="T47" fmla="*/ 870 h 1184"/>
              <a:gd name="T48" fmla="*/ 584 w 1116"/>
              <a:gd name="T49" fmla="*/ 900 h 1184"/>
              <a:gd name="T50" fmla="*/ 542 w 1116"/>
              <a:gd name="T51" fmla="*/ 958 h 1184"/>
              <a:gd name="T52" fmla="*/ 522 w 1116"/>
              <a:gd name="T53" fmla="*/ 870 h 1184"/>
              <a:gd name="T54" fmla="*/ 584 w 1116"/>
              <a:gd name="T55" fmla="*/ 830 h 1184"/>
              <a:gd name="T56" fmla="*/ 458 w 1116"/>
              <a:gd name="T57" fmla="*/ 900 h 1184"/>
              <a:gd name="T58" fmla="*/ 508 w 1116"/>
              <a:gd name="T59" fmla="*/ 958 h 1184"/>
              <a:gd name="T60" fmla="*/ 444 w 1116"/>
              <a:gd name="T61" fmla="*/ 826 h 1184"/>
              <a:gd name="T62" fmla="*/ 504 w 1116"/>
              <a:gd name="T63" fmla="*/ 874 h 1184"/>
              <a:gd name="T64" fmla="*/ 372 w 1116"/>
              <a:gd name="T65" fmla="*/ 910 h 1184"/>
              <a:gd name="T66" fmla="*/ 432 w 1116"/>
              <a:gd name="T67" fmla="*/ 948 h 1184"/>
              <a:gd name="T68" fmla="*/ 364 w 1116"/>
              <a:gd name="T69" fmla="*/ 870 h 1184"/>
              <a:gd name="T70" fmla="*/ 426 w 1116"/>
              <a:gd name="T71" fmla="*/ 830 h 1184"/>
              <a:gd name="T72" fmla="*/ 364 w 1116"/>
              <a:gd name="T73" fmla="*/ 870 h 1184"/>
              <a:gd name="T74" fmla="*/ 354 w 1116"/>
              <a:gd name="T75" fmla="*/ 906 h 1184"/>
              <a:gd name="T76" fmla="*/ 290 w 1116"/>
              <a:gd name="T77" fmla="*/ 952 h 1184"/>
              <a:gd name="T78" fmla="*/ 344 w 1116"/>
              <a:gd name="T79" fmla="*/ 822 h 1184"/>
              <a:gd name="T80" fmla="*/ 290 w 1116"/>
              <a:gd name="T81" fmla="*/ 880 h 1184"/>
              <a:gd name="T82" fmla="*/ 214 w 1116"/>
              <a:gd name="T83" fmla="*/ 880 h 1184"/>
              <a:gd name="T84" fmla="*/ 262 w 1116"/>
              <a:gd name="T85" fmla="*/ 820 h 1184"/>
              <a:gd name="T86" fmla="*/ 142 w 1116"/>
              <a:gd name="T87" fmla="*/ 820 h 1184"/>
              <a:gd name="T88" fmla="*/ 178 w 1116"/>
              <a:gd name="T89" fmla="*/ 880 h 1184"/>
              <a:gd name="T90" fmla="*/ 130 w 1116"/>
              <a:gd name="T91" fmla="*/ 900 h 1184"/>
              <a:gd name="T92" fmla="*/ 184 w 1116"/>
              <a:gd name="T93" fmla="*/ 958 h 1184"/>
              <a:gd name="T94" fmla="*/ 154 w 1116"/>
              <a:gd name="T95" fmla="*/ 1034 h 1184"/>
              <a:gd name="T96" fmla="*/ 116 w 1116"/>
              <a:gd name="T97" fmla="*/ 980 h 1184"/>
              <a:gd name="T98" fmla="*/ 248 w 1116"/>
              <a:gd name="T99" fmla="*/ 1032 h 1184"/>
              <a:gd name="T100" fmla="*/ 182 w 1116"/>
              <a:gd name="T101" fmla="*/ 984 h 1184"/>
              <a:gd name="T102" fmla="*/ 218 w 1116"/>
              <a:gd name="T103" fmla="*/ 958 h 1184"/>
              <a:gd name="T104" fmla="*/ 266 w 1116"/>
              <a:gd name="T105" fmla="*/ 900 h 1184"/>
              <a:gd name="T106" fmla="*/ 260 w 1116"/>
              <a:gd name="T107" fmla="*/ 958 h 1184"/>
              <a:gd name="T108" fmla="*/ 278 w 1116"/>
              <a:gd name="T109" fmla="*/ 978 h 1184"/>
              <a:gd name="T110" fmla="*/ 776 w 1116"/>
              <a:gd name="T111" fmla="*/ 1036 h 1184"/>
              <a:gd name="T112" fmla="*/ 828 w 1116"/>
              <a:gd name="T113" fmla="*/ 900 h 1184"/>
              <a:gd name="T114" fmla="*/ 780 w 1116"/>
              <a:gd name="T115" fmla="*/ 958 h 1184"/>
              <a:gd name="T116" fmla="*/ 798 w 1116"/>
              <a:gd name="T117" fmla="*/ 988 h 1184"/>
              <a:gd name="T118" fmla="*/ 874 w 1116"/>
              <a:gd name="T119" fmla="*/ 1028 h 1184"/>
              <a:gd name="T120" fmla="*/ 892 w 1116"/>
              <a:gd name="T121" fmla="*/ 1032 h 1184"/>
              <a:gd name="T122" fmla="*/ 994 w 1116"/>
              <a:gd name="T123" fmla="*/ 984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6" h="1184">
                <a:moveTo>
                  <a:pt x="1116" y="1124"/>
                </a:moveTo>
                <a:lnTo>
                  <a:pt x="1046" y="724"/>
                </a:lnTo>
                <a:lnTo>
                  <a:pt x="1046" y="724"/>
                </a:lnTo>
                <a:lnTo>
                  <a:pt x="1046" y="62"/>
                </a:lnTo>
                <a:lnTo>
                  <a:pt x="1046" y="62"/>
                </a:lnTo>
                <a:lnTo>
                  <a:pt x="1044" y="50"/>
                </a:lnTo>
                <a:lnTo>
                  <a:pt x="1040" y="38"/>
                </a:lnTo>
                <a:lnTo>
                  <a:pt x="1036" y="28"/>
                </a:lnTo>
                <a:lnTo>
                  <a:pt x="1028" y="18"/>
                </a:lnTo>
                <a:lnTo>
                  <a:pt x="1020" y="12"/>
                </a:lnTo>
                <a:lnTo>
                  <a:pt x="1010" y="6"/>
                </a:lnTo>
                <a:lnTo>
                  <a:pt x="1000" y="2"/>
                </a:lnTo>
                <a:lnTo>
                  <a:pt x="988" y="0"/>
                </a:lnTo>
                <a:lnTo>
                  <a:pt x="124" y="0"/>
                </a:lnTo>
                <a:lnTo>
                  <a:pt x="124" y="0"/>
                </a:lnTo>
                <a:lnTo>
                  <a:pt x="112" y="2"/>
                </a:lnTo>
                <a:lnTo>
                  <a:pt x="100" y="6"/>
                </a:lnTo>
                <a:lnTo>
                  <a:pt x="90" y="12"/>
                </a:lnTo>
                <a:lnTo>
                  <a:pt x="82" y="18"/>
                </a:lnTo>
                <a:lnTo>
                  <a:pt x="74" y="28"/>
                </a:lnTo>
                <a:lnTo>
                  <a:pt x="70" y="38"/>
                </a:lnTo>
                <a:lnTo>
                  <a:pt x="66" y="50"/>
                </a:lnTo>
                <a:lnTo>
                  <a:pt x="64" y="62"/>
                </a:lnTo>
                <a:lnTo>
                  <a:pt x="64" y="724"/>
                </a:lnTo>
                <a:lnTo>
                  <a:pt x="64" y="724"/>
                </a:lnTo>
                <a:lnTo>
                  <a:pt x="2" y="1124"/>
                </a:lnTo>
                <a:lnTo>
                  <a:pt x="2" y="1124"/>
                </a:lnTo>
                <a:lnTo>
                  <a:pt x="0" y="1136"/>
                </a:lnTo>
                <a:lnTo>
                  <a:pt x="2" y="1148"/>
                </a:lnTo>
                <a:lnTo>
                  <a:pt x="8" y="1158"/>
                </a:lnTo>
                <a:lnTo>
                  <a:pt x="14" y="1166"/>
                </a:lnTo>
                <a:lnTo>
                  <a:pt x="22" y="1174"/>
                </a:lnTo>
                <a:lnTo>
                  <a:pt x="34" y="1180"/>
                </a:lnTo>
                <a:lnTo>
                  <a:pt x="44" y="1184"/>
                </a:lnTo>
                <a:lnTo>
                  <a:pt x="58" y="1184"/>
                </a:lnTo>
                <a:lnTo>
                  <a:pt x="1060" y="1184"/>
                </a:lnTo>
                <a:lnTo>
                  <a:pt x="1060" y="1184"/>
                </a:lnTo>
                <a:lnTo>
                  <a:pt x="1074" y="1184"/>
                </a:lnTo>
                <a:lnTo>
                  <a:pt x="1086" y="1180"/>
                </a:lnTo>
                <a:lnTo>
                  <a:pt x="1096" y="1174"/>
                </a:lnTo>
                <a:lnTo>
                  <a:pt x="1104" y="1166"/>
                </a:lnTo>
                <a:lnTo>
                  <a:pt x="1110" y="1158"/>
                </a:lnTo>
                <a:lnTo>
                  <a:pt x="1114" y="1148"/>
                </a:lnTo>
                <a:lnTo>
                  <a:pt x="1116" y="1136"/>
                </a:lnTo>
                <a:lnTo>
                  <a:pt x="1116" y="1124"/>
                </a:lnTo>
                <a:lnTo>
                  <a:pt x="1116" y="1124"/>
                </a:lnTo>
                <a:close/>
                <a:moveTo>
                  <a:pt x="986" y="910"/>
                </a:moveTo>
                <a:lnTo>
                  <a:pt x="992" y="948"/>
                </a:lnTo>
                <a:lnTo>
                  <a:pt x="992" y="948"/>
                </a:lnTo>
                <a:lnTo>
                  <a:pt x="992" y="952"/>
                </a:lnTo>
                <a:lnTo>
                  <a:pt x="990" y="956"/>
                </a:lnTo>
                <a:lnTo>
                  <a:pt x="986" y="958"/>
                </a:lnTo>
                <a:lnTo>
                  <a:pt x="982" y="958"/>
                </a:lnTo>
                <a:lnTo>
                  <a:pt x="946" y="958"/>
                </a:lnTo>
                <a:lnTo>
                  <a:pt x="946" y="958"/>
                </a:lnTo>
                <a:lnTo>
                  <a:pt x="942" y="958"/>
                </a:lnTo>
                <a:lnTo>
                  <a:pt x="938" y="956"/>
                </a:lnTo>
                <a:lnTo>
                  <a:pt x="936" y="952"/>
                </a:lnTo>
                <a:lnTo>
                  <a:pt x="936" y="948"/>
                </a:lnTo>
                <a:lnTo>
                  <a:pt x="932" y="910"/>
                </a:lnTo>
                <a:lnTo>
                  <a:pt x="932" y="910"/>
                </a:lnTo>
                <a:lnTo>
                  <a:pt x="932" y="906"/>
                </a:lnTo>
                <a:lnTo>
                  <a:pt x="934" y="902"/>
                </a:lnTo>
                <a:lnTo>
                  <a:pt x="936" y="900"/>
                </a:lnTo>
                <a:lnTo>
                  <a:pt x="940" y="900"/>
                </a:lnTo>
                <a:lnTo>
                  <a:pt x="976" y="900"/>
                </a:lnTo>
                <a:lnTo>
                  <a:pt x="976" y="900"/>
                </a:lnTo>
                <a:lnTo>
                  <a:pt x="980" y="900"/>
                </a:lnTo>
                <a:lnTo>
                  <a:pt x="984" y="902"/>
                </a:lnTo>
                <a:lnTo>
                  <a:pt x="986" y="906"/>
                </a:lnTo>
                <a:lnTo>
                  <a:pt x="986" y="910"/>
                </a:lnTo>
                <a:lnTo>
                  <a:pt x="986" y="910"/>
                </a:lnTo>
                <a:close/>
                <a:moveTo>
                  <a:pt x="978" y="830"/>
                </a:moveTo>
                <a:lnTo>
                  <a:pt x="982" y="870"/>
                </a:lnTo>
                <a:lnTo>
                  <a:pt x="982" y="870"/>
                </a:lnTo>
                <a:lnTo>
                  <a:pt x="982" y="874"/>
                </a:lnTo>
                <a:lnTo>
                  <a:pt x="980" y="878"/>
                </a:lnTo>
                <a:lnTo>
                  <a:pt x="978" y="880"/>
                </a:lnTo>
                <a:lnTo>
                  <a:pt x="974" y="880"/>
                </a:lnTo>
                <a:lnTo>
                  <a:pt x="932" y="880"/>
                </a:lnTo>
                <a:lnTo>
                  <a:pt x="932" y="880"/>
                </a:lnTo>
                <a:lnTo>
                  <a:pt x="928" y="880"/>
                </a:lnTo>
                <a:lnTo>
                  <a:pt x="924" y="878"/>
                </a:lnTo>
                <a:lnTo>
                  <a:pt x="922" y="874"/>
                </a:lnTo>
                <a:lnTo>
                  <a:pt x="920" y="870"/>
                </a:lnTo>
                <a:lnTo>
                  <a:pt x="916" y="830"/>
                </a:lnTo>
                <a:lnTo>
                  <a:pt x="916" y="830"/>
                </a:lnTo>
                <a:lnTo>
                  <a:pt x="918" y="826"/>
                </a:lnTo>
                <a:lnTo>
                  <a:pt x="918" y="824"/>
                </a:lnTo>
                <a:lnTo>
                  <a:pt x="922" y="822"/>
                </a:lnTo>
                <a:lnTo>
                  <a:pt x="926" y="820"/>
                </a:lnTo>
                <a:lnTo>
                  <a:pt x="968" y="820"/>
                </a:lnTo>
                <a:lnTo>
                  <a:pt x="968" y="820"/>
                </a:lnTo>
                <a:lnTo>
                  <a:pt x="970" y="822"/>
                </a:lnTo>
                <a:lnTo>
                  <a:pt x="974" y="824"/>
                </a:lnTo>
                <a:lnTo>
                  <a:pt x="976" y="826"/>
                </a:lnTo>
                <a:lnTo>
                  <a:pt x="978" y="830"/>
                </a:lnTo>
                <a:lnTo>
                  <a:pt x="978" y="830"/>
                </a:lnTo>
                <a:close/>
                <a:moveTo>
                  <a:pt x="860" y="900"/>
                </a:moveTo>
                <a:lnTo>
                  <a:pt x="904" y="900"/>
                </a:lnTo>
                <a:lnTo>
                  <a:pt x="904" y="900"/>
                </a:lnTo>
                <a:lnTo>
                  <a:pt x="908" y="900"/>
                </a:lnTo>
                <a:lnTo>
                  <a:pt x="910" y="902"/>
                </a:lnTo>
                <a:lnTo>
                  <a:pt x="912" y="906"/>
                </a:lnTo>
                <a:lnTo>
                  <a:pt x="914" y="910"/>
                </a:lnTo>
                <a:lnTo>
                  <a:pt x="918" y="948"/>
                </a:lnTo>
                <a:lnTo>
                  <a:pt x="918" y="948"/>
                </a:lnTo>
                <a:lnTo>
                  <a:pt x="918" y="952"/>
                </a:lnTo>
                <a:lnTo>
                  <a:pt x="916" y="956"/>
                </a:lnTo>
                <a:lnTo>
                  <a:pt x="914" y="958"/>
                </a:lnTo>
                <a:lnTo>
                  <a:pt x="910" y="958"/>
                </a:lnTo>
                <a:lnTo>
                  <a:pt x="866" y="958"/>
                </a:lnTo>
                <a:lnTo>
                  <a:pt x="866" y="958"/>
                </a:lnTo>
                <a:lnTo>
                  <a:pt x="862" y="958"/>
                </a:lnTo>
                <a:lnTo>
                  <a:pt x="858" y="956"/>
                </a:lnTo>
                <a:lnTo>
                  <a:pt x="856" y="952"/>
                </a:lnTo>
                <a:lnTo>
                  <a:pt x="856" y="948"/>
                </a:lnTo>
                <a:lnTo>
                  <a:pt x="852" y="910"/>
                </a:lnTo>
                <a:lnTo>
                  <a:pt x="852" y="910"/>
                </a:lnTo>
                <a:lnTo>
                  <a:pt x="852" y="906"/>
                </a:lnTo>
                <a:lnTo>
                  <a:pt x="854" y="902"/>
                </a:lnTo>
                <a:lnTo>
                  <a:pt x="856" y="900"/>
                </a:lnTo>
                <a:lnTo>
                  <a:pt x="860" y="900"/>
                </a:lnTo>
                <a:lnTo>
                  <a:pt x="860" y="900"/>
                </a:lnTo>
                <a:close/>
                <a:moveTo>
                  <a:pt x="848" y="880"/>
                </a:moveTo>
                <a:lnTo>
                  <a:pt x="848" y="880"/>
                </a:lnTo>
                <a:lnTo>
                  <a:pt x="846" y="880"/>
                </a:lnTo>
                <a:lnTo>
                  <a:pt x="842" y="878"/>
                </a:lnTo>
                <a:lnTo>
                  <a:pt x="840" y="874"/>
                </a:lnTo>
                <a:lnTo>
                  <a:pt x="838" y="870"/>
                </a:lnTo>
                <a:lnTo>
                  <a:pt x="836" y="830"/>
                </a:lnTo>
                <a:lnTo>
                  <a:pt x="836" y="830"/>
                </a:lnTo>
                <a:lnTo>
                  <a:pt x="836" y="826"/>
                </a:lnTo>
                <a:lnTo>
                  <a:pt x="838" y="824"/>
                </a:lnTo>
                <a:lnTo>
                  <a:pt x="840" y="822"/>
                </a:lnTo>
                <a:lnTo>
                  <a:pt x="844" y="820"/>
                </a:lnTo>
                <a:lnTo>
                  <a:pt x="886" y="820"/>
                </a:lnTo>
                <a:lnTo>
                  <a:pt x="886" y="820"/>
                </a:lnTo>
                <a:lnTo>
                  <a:pt x="890" y="822"/>
                </a:lnTo>
                <a:lnTo>
                  <a:pt x="892" y="824"/>
                </a:lnTo>
                <a:lnTo>
                  <a:pt x="896" y="826"/>
                </a:lnTo>
                <a:lnTo>
                  <a:pt x="896" y="830"/>
                </a:lnTo>
                <a:lnTo>
                  <a:pt x="900" y="870"/>
                </a:lnTo>
                <a:lnTo>
                  <a:pt x="900" y="870"/>
                </a:lnTo>
                <a:lnTo>
                  <a:pt x="900" y="874"/>
                </a:lnTo>
                <a:lnTo>
                  <a:pt x="898" y="878"/>
                </a:lnTo>
                <a:lnTo>
                  <a:pt x="896" y="880"/>
                </a:lnTo>
                <a:lnTo>
                  <a:pt x="892" y="880"/>
                </a:lnTo>
                <a:lnTo>
                  <a:pt x="848" y="880"/>
                </a:lnTo>
                <a:close/>
                <a:moveTo>
                  <a:pt x="148" y="80"/>
                </a:moveTo>
                <a:lnTo>
                  <a:pt x="148" y="80"/>
                </a:lnTo>
                <a:lnTo>
                  <a:pt x="150" y="76"/>
                </a:lnTo>
                <a:lnTo>
                  <a:pt x="156" y="72"/>
                </a:lnTo>
                <a:lnTo>
                  <a:pt x="950" y="72"/>
                </a:lnTo>
                <a:lnTo>
                  <a:pt x="950" y="72"/>
                </a:lnTo>
                <a:lnTo>
                  <a:pt x="956" y="76"/>
                </a:lnTo>
                <a:lnTo>
                  <a:pt x="958" y="80"/>
                </a:lnTo>
                <a:lnTo>
                  <a:pt x="958" y="644"/>
                </a:lnTo>
                <a:lnTo>
                  <a:pt x="958" y="644"/>
                </a:lnTo>
                <a:lnTo>
                  <a:pt x="956" y="650"/>
                </a:lnTo>
                <a:lnTo>
                  <a:pt x="950" y="652"/>
                </a:lnTo>
                <a:lnTo>
                  <a:pt x="156" y="652"/>
                </a:lnTo>
                <a:lnTo>
                  <a:pt x="156" y="652"/>
                </a:lnTo>
                <a:lnTo>
                  <a:pt x="150" y="650"/>
                </a:lnTo>
                <a:lnTo>
                  <a:pt x="148" y="644"/>
                </a:lnTo>
                <a:lnTo>
                  <a:pt x="148" y="80"/>
                </a:lnTo>
                <a:close/>
                <a:moveTo>
                  <a:pt x="820" y="870"/>
                </a:moveTo>
                <a:lnTo>
                  <a:pt x="820" y="870"/>
                </a:lnTo>
                <a:lnTo>
                  <a:pt x="820" y="874"/>
                </a:lnTo>
                <a:lnTo>
                  <a:pt x="818" y="878"/>
                </a:lnTo>
                <a:lnTo>
                  <a:pt x="816" y="880"/>
                </a:lnTo>
                <a:lnTo>
                  <a:pt x="812" y="880"/>
                </a:lnTo>
                <a:lnTo>
                  <a:pt x="770" y="880"/>
                </a:lnTo>
                <a:lnTo>
                  <a:pt x="770" y="880"/>
                </a:lnTo>
                <a:lnTo>
                  <a:pt x="766" y="880"/>
                </a:lnTo>
                <a:lnTo>
                  <a:pt x="762" y="878"/>
                </a:lnTo>
                <a:lnTo>
                  <a:pt x="760" y="874"/>
                </a:lnTo>
                <a:lnTo>
                  <a:pt x="760" y="870"/>
                </a:lnTo>
                <a:lnTo>
                  <a:pt x="758" y="830"/>
                </a:lnTo>
                <a:lnTo>
                  <a:pt x="758" y="830"/>
                </a:lnTo>
                <a:lnTo>
                  <a:pt x="758" y="826"/>
                </a:lnTo>
                <a:lnTo>
                  <a:pt x="760" y="824"/>
                </a:lnTo>
                <a:lnTo>
                  <a:pt x="762" y="822"/>
                </a:lnTo>
                <a:lnTo>
                  <a:pt x="766" y="820"/>
                </a:lnTo>
                <a:lnTo>
                  <a:pt x="808" y="820"/>
                </a:lnTo>
                <a:lnTo>
                  <a:pt x="808" y="820"/>
                </a:lnTo>
                <a:lnTo>
                  <a:pt x="812" y="822"/>
                </a:lnTo>
                <a:lnTo>
                  <a:pt x="814" y="824"/>
                </a:lnTo>
                <a:lnTo>
                  <a:pt x="818" y="826"/>
                </a:lnTo>
                <a:lnTo>
                  <a:pt x="818" y="830"/>
                </a:lnTo>
                <a:lnTo>
                  <a:pt x="820" y="870"/>
                </a:lnTo>
                <a:close/>
                <a:moveTo>
                  <a:pt x="702" y="900"/>
                </a:moveTo>
                <a:lnTo>
                  <a:pt x="744" y="900"/>
                </a:lnTo>
                <a:lnTo>
                  <a:pt x="744" y="900"/>
                </a:lnTo>
                <a:lnTo>
                  <a:pt x="748" y="900"/>
                </a:lnTo>
                <a:lnTo>
                  <a:pt x="750" y="902"/>
                </a:lnTo>
                <a:lnTo>
                  <a:pt x="754" y="906"/>
                </a:lnTo>
                <a:lnTo>
                  <a:pt x="754" y="910"/>
                </a:lnTo>
                <a:lnTo>
                  <a:pt x="756" y="948"/>
                </a:lnTo>
                <a:lnTo>
                  <a:pt x="756" y="948"/>
                </a:lnTo>
                <a:lnTo>
                  <a:pt x="756" y="952"/>
                </a:lnTo>
                <a:lnTo>
                  <a:pt x="754" y="956"/>
                </a:lnTo>
                <a:lnTo>
                  <a:pt x="750" y="958"/>
                </a:lnTo>
                <a:lnTo>
                  <a:pt x="748" y="958"/>
                </a:lnTo>
                <a:lnTo>
                  <a:pt x="704" y="958"/>
                </a:lnTo>
                <a:lnTo>
                  <a:pt x="704" y="958"/>
                </a:lnTo>
                <a:lnTo>
                  <a:pt x="700" y="958"/>
                </a:lnTo>
                <a:lnTo>
                  <a:pt x="696" y="956"/>
                </a:lnTo>
                <a:lnTo>
                  <a:pt x="694" y="952"/>
                </a:lnTo>
                <a:lnTo>
                  <a:pt x="694" y="948"/>
                </a:lnTo>
                <a:lnTo>
                  <a:pt x="692" y="910"/>
                </a:lnTo>
                <a:lnTo>
                  <a:pt x="692" y="910"/>
                </a:lnTo>
                <a:lnTo>
                  <a:pt x="692" y="906"/>
                </a:lnTo>
                <a:lnTo>
                  <a:pt x="694" y="902"/>
                </a:lnTo>
                <a:lnTo>
                  <a:pt x="698" y="900"/>
                </a:lnTo>
                <a:lnTo>
                  <a:pt x="702" y="900"/>
                </a:lnTo>
                <a:lnTo>
                  <a:pt x="702" y="900"/>
                </a:lnTo>
                <a:close/>
                <a:moveTo>
                  <a:pt x="690" y="880"/>
                </a:moveTo>
                <a:lnTo>
                  <a:pt x="690" y="880"/>
                </a:lnTo>
                <a:lnTo>
                  <a:pt x="686" y="880"/>
                </a:lnTo>
                <a:lnTo>
                  <a:pt x="684" y="878"/>
                </a:lnTo>
                <a:lnTo>
                  <a:pt x="682" y="874"/>
                </a:lnTo>
                <a:lnTo>
                  <a:pt x="680" y="870"/>
                </a:lnTo>
                <a:lnTo>
                  <a:pt x="678" y="830"/>
                </a:lnTo>
                <a:lnTo>
                  <a:pt x="678" y="830"/>
                </a:lnTo>
                <a:lnTo>
                  <a:pt x="680" y="826"/>
                </a:lnTo>
                <a:lnTo>
                  <a:pt x="682" y="824"/>
                </a:lnTo>
                <a:lnTo>
                  <a:pt x="684" y="822"/>
                </a:lnTo>
                <a:lnTo>
                  <a:pt x="688" y="820"/>
                </a:lnTo>
                <a:lnTo>
                  <a:pt x="730" y="820"/>
                </a:lnTo>
                <a:lnTo>
                  <a:pt x="730" y="820"/>
                </a:lnTo>
                <a:lnTo>
                  <a:pt x="734" y="822"/>
                </a:lnTo>
                <a:lnTo>
                  <a:pt x="736" y="824"/>
                </a:lnTo>
                <a:lnTo>
                  <a:pt x="738" y="826"/>
                </a:lnTo>
                <a:lnTo>
                  <a:pt x="740" y="830"/>
                </a:lnTo>
                <a:lnTo>
                  <a:pt x="742" y="870"/>
                </a:lnTo>
                <a:lnTo>
                  <a:pt x="742" y="870"/>
                </a:lnTo>
                <a:lnTo>
                  <a:pt x="742" y="874"/>
                </a:lnTo>
                <a:lnTo>
                  <a:pt x="740" y="878"/>
                </a:lnTo>
                <a:lnTo>
                  <a:pt x="736" y="880"/>
                </a:lnTo>
                <a:lnTo>
                  <a:pt x="732" y="880"/>
                </a:lnTo>
                <a:lnTo>
                  <a:pt x="690" y="880"/>
                </a:lnTo>
                <a:close/>
                <a:moveTo>
                  <a:pt x="622" y="900"/>
                </a:moveTo>
                <a:lnTo>
                  <a:pt x="664" y="900"/>
                </a:lnTo>
                <a:lnTo>
                  <a:pt x="664" y="900"/>
                </a:lnTo>
                <a:lnTo>
                  <a:pt x="668" y="900"/>
                </a:lnTo>
                <a:lnTo>
                  <a:pt x="672" y="902"/>
                </a:lnTo>
                <a:lnTo>
                  <a:pt x="674" y="906"/>
                </a:lnTo>
                <a:lnTo>
                  <a:pt x="674" y="910"/>
                </a:lnTo>
                <a:lnTo>
                  <a:pt x="676" y="948"/>
                </a:lnTo>
                <a:lnTo>
                  <a:pt x="676" y="948"/>
                </a:lnTo>
                <a:lnTo>
                  <a:pt x="674" y="952"/>
                </a:lnTo>
                <a:lnTo>
                  <a:pt x="672" y="956"/>
                </a:lnTo>
                <a:lnTo>
                  <a:pt x="670" y="958"/>
                </a:lnTo>
                <a:lnTo>
                  <a:pt x="666" y="958"/>
                </a:lnTo>
                <a:lnTo>
                  <a:pt x="622" y="958"/>
                </a:lnTo>
                <a:lnTo>
                  <a:pt x="622" y="958"/>
                </a:lnTo>
                <a:lnTo>
                  <a:pt x="618" y="958"/>
                </a:lnTo>
                <a:lnTo>
                  <a:pt x="616" y="956"/>
                </a:lnTo>
                <a:lnTo>
                  <a:pt x="614" y="952"/>
                </a:lnTo>
                <a:lnTo>
                  <a:pt x="612" y="948"/>
                </a:lnTo>
                <a:lnTo>
                  <a:pt x="612" y="910"/>
                </a:lnTo>
                <a:lnTo>
                  <a:pt x="612" y="910"/>
                </a:lnTo>
                <a:lnTo>
                  <a:pt x="612" y="906"/>
                </a:lnTo>
                <a:lnTo>
                  <a:pt x="614" y="902"/>
                </a:lnTo>
                <a:lnTo>
                  <a:pt x="618" y="900"/>
                </a:lnTo>
                <a:lnTo>
                  <a:pt x="622" y="900"/>
                </a:lnTo>
                <a:lnTo>
                  <a:pt x="622" y="900"/>
                </a:lnTo>
                <a:close/>
                <a:moveTo>
                  <a:pt x="610" y="880"/>
                </a:moveTo>
                <a:lnTo>
                  <a:pt x="610" y="880"/>
                </a:lnTo>
                <a:lnTo>
                  <a:pt x="608" y="880"/>
                </a:lnTo>
                <a:lnTo>
                  <a:pt x="604" y="878"/>
                </a:lnTo>
                <a:lnTo>
                  <a:pt x="602" y="874"/>
                </a:lnTo>
                <a:lnTo>
                  <a:pt x="602" y="870"/>
                </a:lnTo>
                <a:lnTo>
                  <a:pt x="600" y="830"/>
                </a:lnTo>
                <a:lnTo>
                  <a:pt x="600" y="830"/>
                </a:lnTo>
                <a:lnTo>
                  <a:pt x="602" y="826"/>
                </a:lnTo>
                <a:lnTo>
                  <a:pt x="604" y="824"/>
                </a:lnTo>
                <a:lnTo>
                  <a:pt x="606" y="822"/>
                </a:lnTo>
                <a:lnTo>
                  <a:pt x="610" y="820"/>
                </a:lnTo>
                <a:lnTo>
                  <a:pt x="652" y="820"/>
                </a:lnTo>
                <a:lnTo>
                  <a:pt x="652" y="820"/>
                </a:lnTo>
                <a:lnTo>
                  <a:pt x="656" y="822"/>
                </a:lnTo>
                <a:lnTo>
                  <a:pt x="658" y="824"/>
                </a:lnTo>
                <a:lnTo>
                  <a:pt x="660" y="826"/>
                </a:lnTo>
                <a:lnTo>
                  <a:pt x="662" y="830"/>
                </a:lnTo>
                <a:lnTo>
                  <a:pt x="662" y="870"/>
                </a:lnTo>
                <a:lnTo>
                  <a:pt x="662" y="870"/>
                </a:lnTo>
                <a:lnTo>
                  <a:pt x="662" y="874"/>
                </a:lnTo>
                <a:lnTo>
                  <a:pt x="660" y="878"/>
                </a:lnTo>
                <a:lnTo>
                  <a:pt x="658" y="880"/>
                </a:lnTo>
                <a:lnTo>
                  <a:pt x="654" y="880"/>
                </a:lnTo>
                <a:lnTo>
                  <a:pt x="610" y="880"/>
                </a:lnTo>
                <a:close/>
                <a:moveTo>
                  <a:pt x="532" y="910"/>
                </a:moveTo>
                <a:lnTo>
                  <a:pt x="532" y="910"/>
                </a:lnTo>
                <a:lnTo>
                  <a:pt x="532" y="906"/>
                </a:lnTo>
                <a:lnTo>
                  <a:pt x="534" y="902"/>
                </a:lnTo>
                <a:lnTo>
                  <a:pt x="538" y="900"/>
                </a:lnTo>
                <a:lnTo>
                  <a:pt x="542" y="900"/>
                </a:lnTo>
                <a:lnTo>
                  <a:pt x="584" y="900"/>
                </a:lnTo>
                <a:lnTo>
                  <a:pt x="584" y="900"/>
                </a:lnTo>
                <a:lnTo>
                  <a:pt x="588" y="900"/>
                </a:lnTo>
                <a:lnTo>
                  <a:pt x="592" y="902"/>
                </a:lnTo>
                <a:lnTo>
                  <a:pt x="594" y="906"/>
                </a:lnTo>
                <a:lnTo>
                  <a:pt x="594" y="910"/>
                </a:lnTo>
                <a:lnTo>
                  <a:pt x="594" y="948"/>
                </a:lnTo>
                <a:lnTo>
                  <a:pt x="594" y="948"/>
                </a:lnTo>
                <a:lnTo>
                  <a:pt x="594" y="952"/>
                </a:lnTo>
                <a:lnTo>
                  <a:pt x="592" y="956"/>
                </a:lnTo>
                <a:lnTo>
                  <a:pt x="588" y="958"/>
                </a:lnTo>
                <a:lnTo>
                  <a:pt x="584" y="958"/>
                </a:lnTo>
                <a:lnTo>
                  <a:pt x="542" y="958"/>
                </a:lnTo>
                <a:lnTo>
                  <a:pt x="542" y="958"/>
                </a:lnTo>
                <a:lnTo>
                  <a:pt x="538" y="958"/>
                </a:lnTo>
                <a:lnTo>
                  <a:pt x="534" y="956"/>
                </a:lnTo>
                <a:lnTo>
                  <a:pt x="532" y="952"/>
                </a:lnTo>
                <a:lnTo>
                  <a:pt x="532" y="948"/>
                </a:lnTo>
                <a:lnTo>
                  <a:pt x="532" y="910"/>
                </a:lnTo>
                <a:close/>
                <a:moveTo>
                  <a:pt x="532" y="880"/>
                </a:moveTo>
                <a:lnTo>
                  <a:pt x="532" y="880"/>
                </a:lnTo>
                <a:lnTo>
                  <a:pt x="528" y="880"/>
                </a:lnTo>
                <a:lnTo>
                  <a:pt x="524" y="878"/>
                </a:lnTo>
                <a:lnTo>
                  <a:pt x="522" y="874"/>
                </a:lnTo>
                <a:lnTo>
                  <a:pt x="522" y="870"/>
                </a:lnTo>
                <a:lnTo>
                  <a:pt x="522" y="830"/>
                </a:lnTo>
                <a:lnTo>
                  <a:pt x="522" y="830"/>
                </a:lnTo>
                <a:lnTo>
                  <a:pt x="524" y="826"/>
                </a:lnTo>
                <a:lnTo>
                  <a:pt x="526" y="824"/>
                </a:lnTo>
                <a:lnTo>
                  <a:pt x="528" y="822"/>
                </a:lnTo>
                <a:lnTo>
                  <a:pt x="532" y="820"/>
                </a:lnTo>
                <a:lnTo>
                  <a:pt x="574" y="820"/>
                </a:lnTo>
                <a:lnTo>
                  <a:pt x="574" y="820"/>
                </a:lnTo>
                <a:lnTo>
                  <a:pt x="578" y="822"/>
                </a:lnTo>
                <a:lnTo>
                  <a:pt x="580" y="824"/>
                </a:lnTo>
                <a:lnTo>
                  <a:pt x="582" y="826"/>
                </a:lnTo>
                <a:lnTo>
                  <a:pt x="584" y="830"/>
                </a:lnTo>
                <a:lnTo>
                  <a:pt x="584" y="870"/>
                </a:lnTo>
                <a:lnTo>
                  <a:pt x="584" y="870"/>
                </a:lnTo>
                <a:lnTo>
                  <a:pt x="582" y="874"/>
                </a:lnTo>
                <a:lnTo>
                  <a:pt x="580" y="878"/>
                </a:lnTo>
                <a:lnTo>
                  <a:pt x="578" y="880"/>
                </a:lnTo>
                <a:lnTo>
                  <a:pt x="574" y="880"/>
                </a:lnTo>
                <a:lnTo>
                  <a:pt x="532" y="880"/>
                </a:lnTo>
                <a:close/>
                <a:moveTo>
                  <a:pt x="452" y="910"/>
                </a:moveTo>
                <a:lnTo>
                  <a:pt x="452" y="910"/>
                </a:lnTo>
                <a:lnTo>
                  <a:pt x="452" y="906"/>
                </a:lnTo>
                <a:lnTo>
                  <a:pt x="454" y="902"/>
                </a:lnTo>
                <a:lnTo>
                  <a:pt x="458" y="900"/>
                </a:lnTo>
                <a:lnTo>
                  <a:pt x="462" y="900"/>
                </a:lnTo>
                <a:lnTo>
                  <a:pt x="504" y="900"/>
                </a:lnTo>
                <a:lnTo>
                  <a:pt x="504" y="900"/>
                </a:lnTo>
                <a:lnTo>
                  <a:pt x="508" y="900"/>
                </a:lnTo>
                <a:lnTo>
                  <a:pt x="512" y="902"/>
                </a:lnTo>
                <a:lnTo>
                  <a:pt x="514" y="906"/>
                </a:lnTo>
                <a:lnTo>
                  <a:pt x="514" y="910"/>
                </a:lnTo>
                <a:lnTo>
                  <a:pt x="514" y="948"/>
                </a:lnTo>
                <a:lnTo>
                  <a:pt x="514" y="948"/>
                </a:lnTo>
                <a:lnTo>
                  <a:pt x="512" y="952"/>
                </a:lnTo>
                <a:lnTo>
                  <a:pt x="510" y="956"/>
                </a:lnTo>
                <a:lnTo>
                  <a:pt x="508" y="958"/>
                </a:lnTo>
                <a:lnTo>
                  <a:pt x="504" y="958"/>
                </a:lnTo>
                <a:lnTo>
                  <a:pt x="460" y="958"/>
                </a:lnTo>
                <a:lnTo>
                  <a:pt x="460" y="958"/>
                </a:lnTo>
                <a:lnTo>
                  <a:pt x="456" y="958"/>
                </a:lnTo>
                <a:lnTo>
                  <a:pt x="454" y="956"/>
                </a:lnTo>
                <a:lnTo>
                  <a:pt x="452" y="952"/>
                </a:lnTo>
                <a:lnTo>
                  <a:pt x="450" y="948"/>
                </a:lnTo>
                <a:lnTo>
                  <a:pt x="452" y="910"/>
                </a:lnTo>
                <a:close/>
                <a:moveTo>
                  <a:pt x="442" y="870"/>
                </a:moveTo>
                <a:lnTo>
                  <a:pt x="444" y="830"/>
                </a:lnTo>
                <a:lnTo>
                  <a:pt x="444" y="830"/>
                </a:lnTo>
                <a:lnTo>
                  <a:pt x="444" y="826"/>
                </a:lnTo>
                <a:lnTo>
                  <a:pt x="446" y="824"/>
                </a:lnTo>
                <a:lnTo>
                  <a:pt x="450" y="822"/>
                </a:lnTo>
                <a:lnTo>
                  <a:pt x="454" y="820"/>
                </a:lnTo>
                <a:lnTo>
                  <a:pt x="496" y="820"/>
                </a:lnTo>
                <a:lnTo>
                  <a:pt x="496" y="820"/>
                </a:lnTo>
                <a:lnTo>
                  <a:pt x="500" y="822"/>
                </a:lnTo>
                <a:lnTo>
                  <a:pt x="502" y="824"/>
                </a:lnTo>
                <a:lnTo>
                  <a:pt x="504" y="826"/>
                </a:lnTo>
                <a:lnTo>
                  <a:pt x="504" y="830"/>
                </a:lnTo>
                <a:lnTo>
                  <a:pt x="504" y="870"/>
                </a:lnTo>
                <a:lnTo>
                  <a:pt x="504" y="870"/>
                </a:lnTo>
                <a:lnTo>
                  <a:pt x="504" y="874"/>
                </a:lnTo>
                <a:lnTo>
                  <a:pt x="502" y="878"/>
                </a:lnTo>
                <a:lnTo>
                  <a:pt x="498" y="880"/>
                </a:lnTo>
                <a:lnTo>
                  <a:pt x="494" y="880"/>
                </a:lnTo>
                <a:lnTo>
                  <a:pt x="452" y="880"/>
                </a:lnTo>
                <a:lnTo>
                  <a:pt x="452" y="880"/>
                </a:lnTo>
                <a:lnTo>
                  <a:pt x="448" y="880"/>
                </a:lnTo>
                <a:lnTo>
                  <a:pt x="446" y="878"/>
                </a:lnTo>
                <a:lnTo>
                  <a:pt x="444" y="874"/>
                </a:lnTo>
                <a:lnTo>
                  <a:pt x="442" y="870"/>
                </a:lnTo>
                <a:lnTo>
                  <a:pt x="442" y="870"/>
                </a:lnTo>
                <a:close/>
                <a:moveTo>
                  <a:pt x="372" y="910"/>
                </a:moveTo>
                <a:lnTo>
                  <a:pt x="372" y="910"/>
                </a:lnTo>
                <a:lnTo>
                  <a:pt x="372" y="906"/>
                </a:lnTo>
                <a:lnTo>
                  <a:pt x="376" y="902"/>
                </a:lnTo>
                <a:lnTo>
                  <a:pt x="378" y="900"/>
                </a:lnTo>
                <a:lnTo>
                  <a:pt x="382" y="900"/>
                </a:lnTo>
                <a:lnTo>
                  <a:pt x="424" y="900"/>
                </a:lnTo>
                <a:lnTo>
                  <a:pt x="424" y="900"/>
                </a:lnTo>
                <a:lnTo>
                  <a:pt x="428" y="900"/>
                </a:lnTo>
                <a:lnTo>
                  <a:pt x="432" y="902"/>
                </a:lnTo>
                <a:lnTo>
                  <a:pt x="434" y="906"/>
                </a:lnTo>
                <a:lnTo>
                  <a:pt x="434" y="910"/>
                </a:lnTo>
                <a:lnTo>
                  <a:pt x="432" y="948"/>
                </a:lnTo>
                <a:lnTo>
                  <a:pt x="432" y="948"/>
                </a:lnTo>
                <a:lnTo>
                  <a:pt x="432" y="952"/>
                </a:lnTo>
                <a:lnTo>
                  <a:pt x="430" y="956"/>
                </a:lnTo>
                <a:lnTo>
                  <a:pt x="426" y="958"/>
                </a:lnTo>
                <a:lnTo>
                  <a:pt x="422" y="958"/>
                </a:lnTo>
                <a:lnTo>
                  <a:pt x="380" y="958"/>
                </a:lnTo>
                <a:lnTo>
                  <a:pt x="380" y="958"/>
                </a:lnTo>
                <a:lnTo>
                  <a:pt x="376" y="958"/>
                </a:lnTo>
                <a:lnTo>
                  <a:pt x="372" y="956"/>
                </a:lnTo>
                <a:lnTo>
                  <a:pt x="370" y="952"/>
                </a:lnTo>
                <a:lnTo>
                  <a:pt x="370" y="948"/>
                </a:lnTo>
                <a:lnTo>
                  <a:pt x="372" y="910"/>
                </a:lnTo>
                <a:close/>
                <a:moveTo>
                  <a:pt x="364" y="870"/>
                </a:moveTo>
                <a:lnTo>
                  <a:pt x="366" y="830"/>
                </a:lnTo>
                <a:lnTo>
                  <a:pt x="366" y="830"/>
                </a:lnTo>
                <a:lnTo>
                  <a:pt x="366" y="826"/>
                </a:lnTo>
                <a:lnTo>
                  <a:pt x="368" y="824"/>
                </a:lnTo>
                <a:lnTo>
                  <a:pt x="372" y="822"/>
                </a:lnTo>
                <a:lnTo>
                  <a:pt x="376" y="820"/>
                </a:lnTo>
                <a:lnTo>
                  <a:pt x="418" y="820"/>
                </a:lnTo>
                <a:lnTo>
                  <a:pt x="418" y="820"/>
                </a:lnTo>
                <a:lnTo>
                  <a:pt x="422" y="822"/>
                </a:lnTo>
                <a:lnTo>
                  <a:pt x="424" y="824"/>
                </a:lnTo>
                <a:lnTo>
                  <a:pt x="426" y="826"/>
                </a:lnTo>
                <a:lnTo>
                  <a:pt x="426" y="830"/>
                </a:lnTo>
                <a:lnTo>
                  <a:pt x="426" y="870"/>
                </a:lnTo>
                <a:lnTo>
                  <a:pt x="426" y="870"/>
                </a:lnTo>
                <a:lnTo>
                  <a:pt x="424" y="874"/>
                </a:lnTo>
                <a:lnTo>
                  <a:pt x="422" y="878"/>
                </a:lnTo>
                <a:lnTo>
                  <a:pt x="420" y="880"/>
                </a:lnTo>
                <a:lnTo>
                  <a:pt x="416" y="880"/>
                </a:lnTo>
                <a:lnTo>
                  <a:pt x="372" y="880"/>
                </a:lnTo>
                <a:lnTo>
                  <a:pt x="372" y="880"/>
                </a:lnTo>
                <a:lnTo>
                  <a:pt x="368" y="880"/>
                </a:lnTo>
                <a:lnTo>
                  <a:pt x="366" y="878"/>
                </a:lnTo>
                <a:lnTo>
                  <a:pt x="364" y="874"/>
                </a:lnTo>
                <a:lnTo>
                  <a:pt x="364" y="870"/>
                </a:lnTo>
                <a:lnTo>
                  <a:pt x="364" y="870"/>
                </a:lnTo>
                <a:close/>
                <a:moveTo>
                  <a:pt x="292" y="910"/>
                </a:moveTo>
                <a:lnTo>
                  <a:pt x="292" y="910"/>
                </a:lnTo>
                <a:lnTo>
                  <a:pt x="292" y="906"/>
                </a:lnTo>
                <a:lnTo>
                  <a:pt x="296" y="902"/>
                </a:lnTo>
                <a:lnTo>
                  <a:pt x="298" y="900"/>
                </a:lnTo>
                <a:lnTo>
                  <a:pt x="302" y="900"/>
                </a:lnTo>
                <a:lnTo>
                  <a:pt x="346" y="900"/>
                </a:lnTo>
                <a:lnTo>
                  <a:pt x="346" y="900"/>
                </a:lnTo>
                <a:lnTo>
                  <a:pt x="348" y="900"/>
                </a:lnTo>
                <a:lnTo>
                  <a:pt x="352" y="902"/>
                </a:lnTo>
                <a:lnTo>
                  <a:pt x="354" y="906"/>
                </a:lnTo>
                <a:lnTo>
                  <a:pt x="354" y="910"/>
                </a:lnTo>
                <a:lnTo>
                  <a:pt x="352" y="948"/>
                </a:lnTo>
                <a:lnTo>
                  <a:pt x="352" y="948"/>
                </a:lnTo>
                <a:lnTo>
                  <a:pt x="352" y="952"/>
                </a:lnTo>
                <a:lnTo>
                  <a:pt x="348" y="956"/>
                </a:lnTo>
                <a:lnTo>
                  <a:pt x="346" y="958"/>
                </a:lnTo>
                <a:lnTo>
                  <a:pt x="342" y="958"/>
                </a:lnTo>
                <a:lnTo>
                  <a:pt x="298" y="958"/>
                </a:lnTo>
                <a:lnTo>
                  <a:pt x="298" y="958"/>
                </a:lnTo>
                <a:lnTo>
                  <a:pt x="294" y="958"/>
                </a:lnTo>
                <a:lnTo>
                  <a:pt x="292" y="956"/>
                </a:lnTo>
                <a:lnTo>
                  <a:pt x="290" y="952"/>
                </a:lnTo>
                <a:lnTo>
                  <a:pt x="290" y="948"/>
                </a:lnTo>
                <a:lnTo>
                  <a:pt x="292" y="910"/>
                </a:lnTo>
                <a:close/>
                <a:moveTo>
                  <a:pt x="284" y="870"/>
                </a:moveTo>
                <a:lnTo>
                  <a:pt x="288" y="830"/>
                </a:lnTo>
                <a:lnTo>
                  <a:pt x="288" y="830"/>
                </a:lnTo>
                <a:lnTo>
                  <a:pt x="288" y="826"/>
                </a:lnTo>
                <a:lnTo>
                  <a:pt x="290" y="824"/>
                </a:lnTo>
                <a:lnTo>
                  <a:pt x="294" y="822"/>
                </a:lnTo>
                <a:lnTo>
                  <a:pt x="298" y="820"/>
                </a:lnTo>
                <a:lnTo>
                  <a:pt x="340" y="820"/>
                </a:lnTo>
                <a:lnTo>
                  <a:pt x="340" y="820"/>
                </a:lnTo>
                <a:lnTo>
                  <a:pt x="344" y="822"/>
                </a:lnTo>
                <a:lnTo>
                  <a:pt x="346" y="824"/>
                </a:lnTo>
                <a:lnTo>
                  <a:pt x="348" y="826"/>
                </a:lnTo>
                <a:lnTo>
                  <a:pt x="348" y="830"/>
                </a:lnTo>
                <a:lnTo>
                  <a:pt x="346" y="870"/>
                </a:lnTo>
                <a:lnTo>
                  <a:pt x="346" y="870"/>
                </a:lnTo>
                <a:lnTo>
                  <a:pt x="346" y="874"/>
                </a:lnTo>
                <a:lnTo>
                  <a:pt x="342" y="878"/>
                </a:lnTo>
                <a:lnTo>
                  <a:pt x="340" y="880"/>
                </a:lnTo>
                <a:lnTo>
                  <a:pt x="336" y="880"/>
                </a:lnTo>
                <a:lnTo>
                  <a:pt x="294" y="880"/>
                </a:lnTo>
                <a:lnTo>
                  <a:pt x="294" y="880"/>
                </a:lnTo>
                <a:lnTo>
                  <a:pt x="290" y="880"/>
                </a:lnTo>
                <a:lnTo>
                  <a:pt x="286" y="878"/>
                </a:lnTo>
                <a:lnTo>
                  <a:pt x="284" y="874"/>
                </a:lnTo>
                <a:lnTo>
                  <a:pt x="284" y="870"/>
                </a:lnTo>
                <a:lnTo>
                  <a:pt x="284" y="870"/>
                </a:lnTo>
                <a:close/>
                <a:moveTo>
                  <a:pt x="270" y="830"/>
                </a:moveTo>
                <a:lnTo>
                  <a:pt x="266" y="870"/>
                </a:lnTo>
                <a:lnTo>
                  <a:pt x="266" y="870"/>
                </a:lnTo>
                <a:lnTo>
                  <a:pt x="266" y="874"/>
                </a:lnTo>
                <a:lnTo>
                  <a:pt x="264" y="878"/>
                </a:lnTo>
                <a:lnTo>
                  <a:pt x="260" y="880"/>
                </a:lnTo>
                <a:lnTo>
                  <a:pt x="256" y="880"/>
                </a:lnTo>
                <a:lnTo>
                  <a:pt x="214" y="880"/>
                </a:lnTo>
                <a:lnTo>
                  <a:pt x="214" y="880"/>
                </a:lnTo>
                <a:lnTo>
                  <a:pt x="210" y="880"/>
                </a:lnTo>
                <a:lnTo>
                  <a:pt x="208" y="878"/>
                </a:lnTo>
                <a:lnTo>
                  <a:pt x="206" y="874"/>
                </a:lnTo>
                <a:lnTo>
                  <a:pt x="206" y="870"/>
                </a:lnTo>
                <a:lnTo>
                  <a:pt x="210" y="830"/>
                </a:lnTo>
                <a:lnTo>
                  <a:pt x="210" y="830"/>
                </a:lnTo>
                <a:lnTo>
                  <a:pt x="210" y="826"/>
                </a:lnTo>
                <a:lnTo>
                  <a:pt x="212" y="824"/>
                </a:lnTo>
                <a:lnTo>
                  <a:pt x="216" y="822"/>
                </a:lnTo>
                <a:lnTo>
                  <a:pt x="220" y="820"/>
                </a:lnTo>
                <a:lnTo>
                  <a:pt x="262" y="820"/>
                </a:lnTo>
                <a:lnTo>
                  <a:pt x="262" y="820"/>
                </a:lnTo>
                <a:lnTo>
                  <a:pt x="266" y="822"/>
                </a:lnTo>
                <a:lnTo>
                  <a:pt x="268" y="824"/>
                </a:lnTo>
                <a:lnTo>
                  <a:pt x="270" y="826"/>
                </a:lnTo>
                <a:lnTo>
                  <a:pt x="270" y="830"/>
                </a:lnTo>
                <a:lnTo>
                  <a:pt x="270" y="830"/>
                </a:lnTo>
                <a:close/>
                <a:moveTo>
                  <a:pt x="132" y="830"/>
                </a:moveTo>
                <a:lnTo>
                  <a:pt x="132" y="830"/>
                </a:lnTo>
                <a:lnTo>
                  <a:pt x="132" y="826"/>
                </a:lnTo>
                <a:lnTo>
                  <a:pt x="136" y="824"/>
                </a:lnTo>
                <a:lnTo>
                  <a:pt x="138" y="822"/>
                </a:lnTo>
                <a:lnTo>
                  <a:pt x="142" y="820"/>
                </a:lnTo>
                <a:lnTo>
                  <a:pt x="184" y="820"/>
                </a:lnTo>
                <a:lnTo>
                  <a:pt x="184" y="820"/>
                </a:lnTo>
                <a:lnTo>
                  <a:pt x="186" y="822"/>
                </a:lnTo>
                <a:lnTo>
                  <a:pt x="190" y="824"/>
                </a:lnTo>
                <a:lnTo>
                  <a:pt x="192" y="826"/>
                </a:lnTo>
                <a:lnTo>
                  <a:pt x="192" y="830"/>
                </a:lnTo>
                <a:lnTo>
                  <a:pt x="188" y="870"/>
                </a:lnTo>
                <a:lnTo>
                  <a:pt x="188" y="870"/>
                </a:lnTo>
                <a:lnTo>
                  <a:pt x="186" y="874"/>
                </a:lnTo>
                <a:lnTo>
                  <a:pt x="184" y="878"/>
                </a:lnTo>
                <a:lnTo>
                  <a:pt x="180" y="880"/>
                </a:lnTo>
                <a:lnTo>
                  <a:pt x="178" y="880"/>
                </a:lnTo>
                <a:lnTo>
                  <a:pt x="136" y="880"/>
                </a:lnTo>
                <a:lnTo>
                  <a:pt x="136" y="880"/>
                </a:lnTo>
                <a:lnTo>
                  <a:pt x="132" y="880"/>
                </a:lnTo>
                <a:lnTo>
                  <a:pt x="128" y="878"/>
                </a:lnTo>
                <a:lnTo>
                  <a:pt x="128" y="874"/>
                </a:lnTo>
                <a:lnTo>
                  <a:pt x="128" y="870"/>
                </a:lnTo>
                <a:lnTo>
                  <a:pt x="132" y="830"/>
                </a:lnTo>
                <a:close/>
                <a:moveTo>
                  <a:pt x="122" y="908"/>
                </a:moveTo>
                <a:lnTo>
                  <a:pt x="122" y="908"/>
                </a:lnTo>
                <a:lnTo>
                  <a:pt x="124" y="906"/>
                </a:lnTo>
                <a:lnTo>
                  <a:pt x="126" y="902"/>
                </a:lnTo>
                <a:lnTo>
                  <a:pt x="130" y="900"/>
                </a:lnTo>
                <a:lnTo>
                  <a:pt x="134" y="900"/>
                </a:lnTo>
                <a:lnTo>
                  <a:pt x="186" y="900"/>
                </a:lnTo>
                <a:lnTo>
                  <a:pt x="186" y="900"/>
                </a:lnTo>
                <a:lnTo>
                  <a:pt x="190" y="900"/>
                </a:lnTo>
                <a:lnTo>
                  <a:pt x="192" y="902"/>
                </a:lnTo>
                <a:lnTo>
                  <a:pt x="194" y="906"/>
                </a:lnTo>
                <a:lnTo>
                  <a:pt x="194" y="908"/>
                </a:lnTo>
                <a:lnTo>
                  <a:pt x="190" y="948"/>
                </a:lnTo>
                <a:lnTo>
                  <a:pt x="190" y="948"/>
                </a:lnTo>
                <a:lnTo>
                  <a:pt x="190" y="952"/>
                </a:lnTo>
                <a:lnTo>
                  <a:pt x="186" y="956"/>
                </a:lnTo>
                <a:lnTo>
                  <a:pt x="184" y="958"/>
                </a:lnTo>
                <a:lnTo>
                  <a:pt x="180" y="958"/>
                </a:lnTo>
                <a:lnTo>
                  <a:pt x="126" y="958"/>
                </a:lnTo>
                <a:lnTo>
                  <a:pt x="126" y="958"/>
                </a:lnTo>
                <a:lnTo>
                  <a:pt x="122" y="958"/>
                </a:lnTo>
                <a:lnTo>
                  <a:pt x="120" y="956"/>
                </a:lnTo>
                <a:lnTo>
                  <a:pt x="118" y="952"/>
                </a:lnTo>
                <a:lnTo>
                  <a:pt x="118" y="948"/>
                </a:lnTo>
                <a:lnTo>
                  <a:pt x="122" y="908"/>
                </a:lnTo>
                <a:close/>
                <a:moveTo>
                  <a:pt x="158" y="1028"/>
                </a:moveTo>
                <a:lnTo>
                  <a:pt x="158" y="1028"/>
                </a:lnTo>
                <a:lnTo>
                  <a:pt x="158" y="1032"/>
                </a:lnTo>
                <a:lnTo>
                  <a:pt x="154" y="1034"/>
                </a:lnTo>
                <a:lnTo>
                  <a:pt x="152" y="1036"/>
                </a:lnTo>
                <a:lnTo>
                  <a:pt x="148" y="1038"/>
                </a:lnTo>
                <a:lnTo>
                  <a:pt x="118" y="1038"/>
                </a:lnTo>
                <a:lnTo>
                  <a:pt x="118" y="1038"/>
                </a:lnTo>
                <a:lnTo>
                  <a:pt x="114" y="1036"/>
                </a:lnTo>
                <a:lnTo>
                  <a:pt x="110" y="1034"/>
                </a:lnTo>
                <a:lnTo>
                  <a:pt x="108" y="1032"/>
                </a:lnTo>
                <a:lnTo>
                  <a:pt x="108" y="1028"/>
                </a:lnTo>
                <a:lnTo>
                  <a:pt x="114" y="988"/>
                </a:lnTo>
                <a:lnTo>
                  <a:pt x="114" y="988"/>
                </a:lnTo>
                <a:lnTo>
                  <a:pt x="114" y="984"/>
                </a:lnTo>
                <a:lnTo>
                  <a:pt x="116" y="980"/>
                </a:lnTo>
                <a:lnTo>
                  <a:pt x="120" y="978"/>
                </a:lnTo>
                <a:lnTo>
                  <a:pt x="124" y="978"/>
                </a:lnTo>
                <a:lnTo>
                  <a:pt x="154" y="978"/>
                </a:lnTo>
                <a:lnTo>
                  <a:pt x="154" y="978"/>
                </a:lnTo>
                <a:lnTo>
                  <a:pt x="158" y="978"/>
                </a:lnTo>
                <a:lnTo>
                  <a:pt x="160" y="980"/>
                </a:lnTo>
                <a:lnTo>
                  <a:pt x="162" y="984"/>
                </a:lnTo>
                <a:lnTo>
                  <a:pt x="162" y="988"/>
                </a:lnTo>
                <a:lnTo>
                  <a:pt x="158" y="1028"/>
                </a:lnTo>
                <a:close/>
                <a:moveTo>
                  <a:pt x="250" y="1028"/>
                </a:moveTo>
                <a:lnTo>
                  <a:pt x="250" y="1028"/>
                </a:lnTo>
                <a:lnTo>
                  <a:pt x="248" y="1032"/>
                </a:lnTo>
                <a:lnTo>
                  <a:pt x="246" y="1034"/>
                </a:lnTo>
                <a:lnTo>
                  <a:pt x="244" y="1036"/>
                </a:lnTo>
                <a:lnTo>
                  <a:pt x="240" y="1038"/>
                </a:lnTo>
                <a:lnTo>
                  <a:pt x="186" y="1038"/>
                </a:lnTo>
                <a:lnTo>
                  <a:pt x="186" y="1038"/>
                </a:lnTo>
                <a:lnTo>
                  <a:pt x="182" y="1036"/>
                </a:lnTo>
                <a:lnTo>
                  <a:pt x="180" y="1034"/>
                </a:lnTo>
                <a:lnTo>
                  <a:pt x="178" y="1032"/>
                </a:lnTo>
                <a:lnTo>
                  <a:pt x="176" y="1028"/>
                </a:lnTo>
                <a:lnTo>
                  <a:pt x="180" y="988"/>
                </a:lnTo>
                <a:lnTo>
                  <a:pt x="180" y="988"/>
                </a:lnTo>
                <a:lnTo>
                  <a:pt x="182" y="984"/>
                </a:lnTo>
                <a:lnTo>
                  <a:pt x="184" y="980"/>
                </a:lnTo>
                <a:lnTo>
                  <a:pt x="188" y="978"/>
                </a:lnTo>
                <a:lnTo>
                  <a:pt x="192" y="978"/>
                </a:lnTo>
                <a:lnTo>
                  <a:pt x="244" y="978"/>
                </a:lnTo>
                <a:lnTo>
                  <a:pt x="244" y="978"/>
                </a:lnTo>
                <a:lnTo>
                  <a:pt x="248" y="978"/>
                </a:lnTo>
                <a:lnTo>
                  <a:pt x="250" y="980"/>
                </a:lnTo>
                <a:lnTo>
                  <a:pt x="252" y="984"/>
                </a:lnTo>
                <a:lnTo>
                  <a:pt x="254" y="988"/>
                </a:lnTo>
                <a:lnTo>
                  <a:pt x="250" y="1028"/>
                </a:lnTo>
                <a:close/>
                <a:moveTo>
                  <a:pt x="260" y="958"/>
                </a:moveTo>
                <a:lnTo>
                  <a:pt x="218" y="958"/>
                </a:lnTo>
                <a:lnTo>
                  <a:pt x="218" y="958"/>
                </a:lnTo>
                <a:lnTo>
                  <a:pt x="214" y="958"/>
                </a:lnTo>
                <a:lnTo>
                  <a:pt x="210" y="956"/>
                </a:lnTo>
                <a:lnTo>
                  <a:pt x="208" y="952"/>
                </a:lnTo>
                <a:lnTo>
                  <a:pt x="208" y="948"/>
                </a:lnTo>
                <a:lnTo>
                  <a:pt x="212" y="910"/>
                </a:lnTo>
                <a:lnTo>
                  <a:pt x="212" y="910"/>
                </a:lnTo>
                <a:lnTo>
                  <a:pt x="214" y="906"/>
                </a:lnTo>
                <a:lnTo>
                  <a:pt x="216" y="902"/>
                </a:lnTo>
                <a:lnTo>
                  <a:pt x="218" y="900"/>
                </a:lnTo>
                <a:lnTo>
                  <a:pt x="222" y="900"/>
                </a:lnTo>
                <a:lnTo>
                  <a:pt x="266" y="900"/>
                </a:lnTo>
                <a:lnTo>
                  <a:pt x="266" y="900"/>
                </a:lnTo>
                <a:lnTo>
                  <a:pt x="270" y="900"/>
                </a:lnTo>
                <a:lnTo>
                  <a:pt x="272" y="902"/>
                </a:lnTo>
                <a:lnTo>
                  <a:pt x="274" y="906"/>
                </a:lnTo>
                <a:lnTo>
                  <a:pt x="274" y="910"/>
                </a:lnTo>
                <a:lnTo>
                  <a:pt x="272" y="948"/>
                </a:lnTo>
                <a:lnTo>
                  <a:pt x="272" y="948"/>
                </a:lnTo>
                <a:lnTo>
                  <a:pt x="270" y="952"/>
                </a:lnTo>
                <a:lnTo>
                  <a:pt x="268" y="956"/>
                </a:lnTo>
                <a:lnTo>
                  <a:pt x="264" y="958"/>
                </a:lnTo>
                <a:lnTo>
                  <a:pt x="260" y="958"/>
                </a:lnTo>
                <a:lnTo>
                  <a:pt x="260" y="958"/>
                </a:lnTo>
                <a:close/>
                <a:moveTo>
                  <a:pt x="772" y="1038"/>
                </a:moveTo>
                <a:lnTo>
                  <a:pt x="278" y="1038"/>
                </a:lnTo>
                <a:lnTo>
                  <a:pt x="278" y="1038"/>
                </a:lnTo>
                <a:lnTo>
                  <a:pt x="274" y="1036"/>
                </a:lnTo>
                <a:lnTo>
                  <a:pt x="270" y="1034"/>
                </a:lnTo>
                <a:lnTo>
                  <a:pt x="268" y="1032"/>
                </a:lnTo>
                <a:lnTo>
                  <a:pt x="268" y="1028"/>
                </a:lnTo>
                <a:lnTo>
                  <a:pt x="272" y="988"/>
                </a:lnTo>
                <a:lnTo>
                  <a:pt x="272" y="988"/>
                </a:lnTo>
                <a:lnTo>
                  <a:pt x="272" y="984"/>
                </a:lnTo>
                <a:lnTo>
                  <a:pt x="274" y="980"/>
                </a:lnTo>
                <a:lnTo>
                  <a:pt x="278" y="978"/>
                </a:lnTo>
                <a:lnTo>
                  <a:pt x="282" y="978"/>
                </a:lnTo>
                <a:lnTo>
                  <a:pt x="768" y="978"/>
                </a:lnTo>
                <a:lnTo>
                  <a:pt x="768" y="978"/>
                </a:lnTo>
                <a:lnTo>
                  <a:pt x="772" y="978"/>
                </a:lnTo>
                <a:lnTo>
                  <a:pt x="776" y="980"/>
                </a:lnTo>
                <a:lnTo>
                  <a:pt x="778" y="984"/>
                </a:lnTo>
                <a:lnTo>
                  <a:pt x="780" y="988"/>
                </a:lnTo>
                <a:lnTo>
                  <a:pt x="782" y="1028"/>
                </a:lnTo>
                <a:lnTo>
                  <a:pt x="782" y="1028"/>
                </a:lnTo>
                <a:lnTo>
                  <a:pt x="782" y="1032"/>
                </a:lnTo>
                <a:lnTo>
                  <a:pt x="780" y="1034"/>
                </a:lnTo>
                <a:lnTo>
                  <a:pt x="776" y="1036"/>
                </a:lnTo>
                <a:lnTo>
                  <a:pt x="772" y="1038"/>
                </a:lnTo>
                <a:lnTo>
                  <a:pt x="772" y="1038"/>
                </a:lnTo>
                <a:close/>
                <a:moveTo>
                  <a:pt x="774" y="948"/>
                </a:moveTo>
                <a:lnTo>
                  <a:pt x="772" y="910"/>
                </a:lnTo>
                <a:lnTo>
                  <a:pt x="772" y="910"/>
                </a:lnTo>
                <a:lnTo>
                  <a:pt x="772" y="906"/>
                </a:lnTo>
                <a:lnTo>
                  <a:pt x="774" y="902"/>
                </a:lnTo>
                <a:lnTo>
                  <a:pt x="778" y="900"/>
                </a:lnTo>
                <a:lnTo>
                  <a:pt x="780" y="900"/>
                </a:lnTo>
                <a:lnTo>
                  <a:pt x="824" y="900"/>
                </a:lnTo>
                <a:lnTo>
                  <a:pt x="824" y="900"/>
                </a:lnTo>
                <a:lnTo>
                  <a:pt x="828" y="900"/>
                </a:lnTo>
                <a:lnTo>
                  <a:pt x="830" y="902"/>
                </a:lnTo>
                <a:lnTo>
                  <a:pt x="834" y="906"/>
                </a:lnTo>
                <a:lnTo>
                  <a:pt x="834" y="910"/>
                </a:lnTo>
                <a:lnTo>
                  <a:pt x="838" y="948"/>
                </a:lnTo>
                <a:lnTo>
                  <a:pt x="838" y="948"/>
                </a:lnTo>
                <a:lnTo>
                  <a:pt x="836" y="952"/>
                </a:lnTo>
                <a:lnTo>
                  <a:pt x="834" y="956"/>
                </a:lnTo>
                <a:lnTo>
                  <a:pt x="832" y="958"/>
                </a:lnTo>
                <a:lnTo>
                  <a:pt x="828" y="958"/>
                </a:lnTo>
                <a:lnTo>
                  <a:pt x="784" y="958"/>
                </a:lnTo>
                <a:lnTo>
                  <a:pt x="784" y="958"/>
                </a:lnTo>
                <a:lnTo>
                  <a:pt x="780" y="958"/>
                </a:lnTo>
                <a:lnTo>
                  <a:pt x="778" y="956"/>
                </a:lnTo>
                <a:lnTo>
                  <a:pt x="776" y="952"/>
                </a:lnTo>
                <a:lnTo>
                  <a:pt x="774" y="948"/>
                </a:lnTo>
                <a:lnTo>
                  <a:pt x="774" y="948"/>
                </a:lnTo>
                <a:close/>
                <a:moveTo>
                  <a:pt x="864" y="1038"/>
                </a:moveTo>
                <a:lnTo>
                  <a:pt x="810" y="1038"/>
                </a:lnTo>
                <a:lnTo>
                  <a:pt x="810" y="1038"/>
                </a:lnTo>
                <a:lnTo>
                  <a:pt x="806" y="1036"/>
                </a:lnTo>
                <a:lnTo>
                  <a:pt x="804" y="1034"/>
                </a:lnTo>
                <a:lnTo>
                  <a:pt x="802" y="1032"/>
                </a:lnTo>
                <a:lnTo>
                  <a:pt x="800" y="1028"/>
                </a:lnTo>
                <a:lnTo>
                  <a:pt x="798" y="988"/>
                </a:lnTo>
                <a:lnTo>
                  <a:pt x="798" y="988"/>
                </a:lnTo>
                <a:lnTo>
                  <a:pt x="798" y="984"/>
                </a:lnTo>
                <a:lnTo>
                  <a:pt x="800" y="980"/>
                </a:lnTo>
                <a:lnTo>
                  <a:pt x="802" y="978"/>
                </a:lnTo>
                <a:lnTo>
                  <a:pt x="806" y="978"/>
                </a:lnTo>
                <a:lnTo>
                  <a:pt x="860" y="978"/>
                </a:lnTo>
                <a:lnTo>
                  <a:pt x="860" y="978"/>
                </a:lnTo>
                <a:lnTo>
                  <a:pt x="864" y="978"/>
                </a:lnTo>
                <a:lnTo>
                  <a:pt x="866" y="980"/>
                </a:lnTo>
                <a:lnTo>
                  <a:pt x="868" y="984"/>
                </a:lnTo>
                <a:lnTo>
                  <a:pt x="870" y="988"/>
                </a:lnTo>
                <a:lnTo>
                  <a:pt x="874" y="1028"/>
                </a:lnTo>
                <a:lnTo>
                  <a:pt x="874" y="1028"/>
                </a:lnTo>
                <a:lnTo>
                  <a:pt x="872" y="1032"/>
                </a:lnTo>
                <a:lnTo>
                  <a:pt x="870" y="1034"/>
                </a:lnTo>
                <a:lnTo>
                  <a:pt x="868" y="1036"/>
                </a:lnTo>
                <a:lnTo>
                  <a:pt x="864" y="1038"/>
                </a:lnTo>
                <a:lnTo>
                  <a:pt x="864" y="1038"/>
                </a:lnTo>
                <a:close/>
                <a:moveTo>
                  <a:pt x="992" y="1038"/>
                </a:moveTo>
                <a:lnTo>
                  <a:pt x="902" y="1038"/>
                </a:lnTo>
                <a:lnTo>
                  <a:pt x="902" y="1038"/>
                </a:lnTo>
                <a:lnTo>
                  <a:pt x="898" y="1036"/>
                </a:lnTo>
                <a:lnTo>
                  <a:pt x="896" y="1034"/>
                </a:lnTo>
                <a:lnTo>
                  <a:pt x="892" y="1032"/>
                </a:lnTo>
                <a:lnTo>
                  <a:pt x="892" y="1028"/>
                </a:lnTo>
                <a:lnTo>
                  <a:pt x="888" y="988"/>
                </a:lnTo>
                <a:lnTo>
                  <a:pt x="888" y="988"/>
                </a:lnTo>
                <a:lnTo>
                  <a:pt x="888" y="984"/>
                </a:lnTo>
                <a:lnTo>
                  <a:pt x="890" y="980"/>
                </a:lnTo>
                <a:lnTo>
                  <a:pt x="894" y="978"/>
                </a:lnTo>
                <a:lnTo>
                  <a:pt x="896" y="978"/>
                </a:lnTo>
                <a:lnTo>
                  <a:pt x="986" y="978"/>
                </a:lnTo>
                <a:lnTo>
                  <a:pt x="986" y="978"/>
                </a:lnTo>
                <a:lnTo>
                  <a:pt x="990" y="978"/>
                </a:lnTo>
                <a:lnTo>
                  <a:pt x="992" y="980"/>
                </a:lnTo>
                <a:lnTo>
                  <a:pt x="994" y="984"/>
                </a:lnTo>
                <a:lnTo>
                  <a:pt x="996" y="988"/>
                </a:lnTo>
                <a:lnTo>
                  <a:pt x="1000" y="1028"/>
                </a:lnTo>
                <a:lnTo>
                  <a:pt x="1000" y="1028"/>
                </a:lnTo>
                <a:lnTo>
                  <a:pt x="1000" y="1032"/>
                </a:lnTo>
                <a:lnTo>
                  <a:pt x="998" y="1034"/>
                </a:lnTo>
                <a:lnTo>
                  <a:pt x="996" y="1036"/>
                </a:lnTo>
                <a:lnTo>
                  <a:pt x="992" y="1038"/>
                </a:lnTo>
                <a:lnTo>
                  <a:pt x="992" y="10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6" name="Freeform 32"/>
          <p:cNvSpPr>
            <a:spLocks noEditPoints="1"/>
          </p:cNvSpPr>
          <p:nvPr/>
        </p:nvSpPr>
        <p:spPr bwMode="auto">
          <a:xfrm>
            <a:off x="742224" y="2027849"/>
            <a:ext cx="601803" cy="381776"/>
          </a:xfrm>
          <a:custGeom>
            <a:avLst/>
            <a:gdLst>
              <a:gd name="T0" fmla="*/ 454 w 1254"/>
              <a:gd name="T1" fmla="*/ 778 h 948"/>
              <a:gd name="T2" fmla="*/ 428 w 1254"/>
              <a:gd name="T3" fmla="*/ 868 h 948"/>
              <a:gd name="T4" fmla="*/ 504 w 1254"/>
              <a:gd name="T5" fmla="*/ 946 h 948"/>
              <a:gd name="T6" fmla="*/ 594 w 1254"/>
              <a:gd name="T7" fmla="*/ 918 h 948"/>
              <a:gd name="T8" fmla="*/ 620 w 1254"/>
              <a:gd name="T9" fmla="*/ 828 h 948"/>
              <a:gd name="T10" fmla="*/ 544 w 1254"/>
              <a:gd name="T11" fmla="*/ 752 h 948"/>
              <a:gd name="T12" fmla="*/ 932 w 1254"/>
              <a:gd name="T13" fmla="*/ 758 h 948"/>
              <a:gd name="T14" fmla="*/ 872 w 1254"/>
              <a:gd name="T15" fmla="*/ 848 h 948"/>
              <a:gd name="T16" fmla="*/ 914 w 1254"/>
              <a:gd name="T17" fmla="*/ 930 h 948"/>
              <a:gd name="T18" fmla="*/ 1008 w 1254"/>
              <a:gd name="T19" fmla="*/ 940 h 948"/>
              <a:gd name="T20" fmla="*/ 1068 w 1254"/>
              <a:gd name="T21" fmla="*/ 848 h 948"/>
              <a:gd name="T22" fmla="*/ 1026 w 1254"/>
              <a:gd name="T23" fmla="*/ 766 h 948"/>
              <a:gd name="T24" fmla="*/ 418 w 1254"/>
              <a:gd name="T25" fmla="*/ 592 h 948"/>
              <a:gd name="T26" fmla="*/ 254 w 1254"/>
              <a:gd name="T27" fmla="*/ 8 h 948"/>
              <a:gd name="T28" fmla="*/ 4 w 1254"/>
              <a:gd name="T29" fmla="*/ 12 h 948"/>
              <a:gd name="T30" fmla="*/ 6 w 1254"/>
              <a:gd name="T31" fmla="*/ 50 h 948"/>
              <a:gd name="T32" fmla="*/ 170 w 1254"/>
              <a:gd name="T33" fmla="*/ 56 h 948"/>
              <a:gd name="T34" fmla="*/ 1118 w 1254"/>
              <a:gd name="T35" fmla="*/ 698 h 948"/>
              <a:gd name="T36" fmla="*/ 1148 w 1254"/>
              <a:gd name="T37" fmla="*/ 674 h 948"/>
              <a:gd name="T38" fmla="*/ 1132 w 1254"/>
              <a:gd name="T39" fmla="*/ 594 h 948"/>
              <a:gd name="T40" fmla="*/ 378 w 1254"/>
              <a:gd name="T41" fmla="*/ 0 h 948"/>
              <a:gd name="T42" fmla="*/ 336 w 1254"/>
              <a:gd name="T43" fmla="*/ 28 h 948"/>
              <a:gd name="T44" fmla="*/ 446 w 1254"/>
              <a:gd name="T45" fmla="*/ 506 h 948"/>
              <a:gd name="T46" fmla="*/ 486 w 1254"/>
              <a:gd name="T47" fmla="*/ 538 h 948"/>
              <a:gd name="T48" fmla="*/ 1122 w 1254"/>
              <a:gd name="T49" fmla="*/ 536 h 948"/>
              <a:gd name="T50" fmla="*/ 1252 w 1254"/>
              <a:gd name="T51" fmla="*/ 56 h 948"/>
              <a:gd name="T52" fmla="*/ 1240 w 1254"/>
              <a:gd name="T53" fmla="*/ 10 h 948"/>
              <a:gd name="T54" fmla="*/ 468 w 1254"/>
              <a:gd name="T55" fmla="*/ 168 h 948"/>
              <a:gd name="T56" fmla="*/ 506 w 1254"/>
              <a:gd name="T57" fmla="*/ 96 h 948"/>
              <a:gd name="T58" fmla="*/ 588 w 1254"/>
              <a:gd name="T59" fmla="*/ 88 h 948"/>
              <a:gd name="T60" fmla="*/ 640 w 1254"/>
              <a:gd name="T61" fmla="*/ 168 h 948"/>
              <a:gd name="T62" fmla="*/ 602 w 1254"/>
              <a:gd name="T63" fmla="*/ 240 h 948"/>
              <a:gd name="T64" fmla="*/ 522 w 1254"/>
              <a:gd name="T65" fmla="*/ 248 h 948"/>
              <a:gd name="T66" fmla="*/ 468 w 1254"/>
              <a:gd name="T67" fmla="*/ 168 h 948"/>
              <a:gd name="T68" fmla="*/ 628 w 1254"/>
              <a:gd name="T69" fmla="*/ 458 h 948"/>
              <a:gd name="T70" fmla="*/ 590 w 1254"/>
              <a:gd name="T71" fmla="*/ 386 h 948"/>
              <a:gd name="T72" fmla="*/ 642 w 1254"/>
              <a:gd name="T73" fmla="*/ 306 h 948"/>
              <a:gd name="T74" fmla="*/ 724 w 1254"/>
              <a:gd name="T75" fmla="*/ 314 h 948"/>
              <a:gd name="T76" fmla="*/ 762 w 1254"/>
              <a:gd name="T77" fmla="*/ 386 h 948"/>
              <a:gd name="T78" fmla="*/ 710 w 1254"/>
              <a:gd name="T79" fmla="*/ 466 h 948"/>
              <a:gd name="T80" fmla="*/ 698 w 1254"/>
              <a:gd name="T81" fmla="*/ 150 h 948"/>
              <a:gd name="T82" fmla="*/ 764 w 1254"/>
              <a:gd name="T83" fmla="*/ 84 h 948"/>
              <a:gd name="T84" fmla="*/ 844 w 1254"/>
              <a:gd name="T85" fmla="*/ 108 h 948"/>
              <a:gd name="T86" fmla="*/ 866 w 1254"/>
              <a:gd name="T87" fmla="*/ 186 h 948"/>
              <a:gd name="T88" fmla="*/ 800 w 1254"/>
              <a:gd name="T89" fmla="*/ 252 h 948"/>
              <a:gd name="T90" fmla="*/ 722 w 1254"/>
              <a:gd name="T91" fmla="*/ 228 h 948"/>
              <a:gd name="T92" fmla="*/ 904 w 1254"/>
              <a:gd name="T93" fmla="*/ 472 h 948"/>
              <a:gd name="T94" fmla="*/ 834 w 1254"/>
              <a:gd name="T95" fmla="*/ 434 h 948"/>
              <a:gd name="T96" fmla="*/ 826 w 1254"/>
              <a:gd name="T97" fmla="*/ 352 h 948"/>
              <a:gd name="T98" fmla="*/ 904 w 1254"/>
              <a:gd name="T99" fmla="*/ 300 h 948"/>
              <a:gd name="T100" fmla="*/ 976 w 1254"/>
              <a:gd name="T101" fmla="*/ 338 h 948"/>
              <a:gd name="T102" fmla="*/ 984 w 1254"/>
              <a:gd name="T103" fmla="*/ 420 h 948"/>
              <a:gd name="T104" fmla="*/ 904 w 1254"/>
              <a:gd name="T105" fmla="*/ 472 h 948"/>
              <a:gd name="T106" fmla="*/ 962 w 1254"/>
              <a:gd name="T107" fmla="*/ 240 h 948"/>
              <a:gd name="T108" fmla="*/ 924 w 1254"/>
              <a:gd name="T109" fmla="*/ 168 h 948"/>
              <a:gd name="T110" fmla="*/ 976 w 1254"/>
              <a:gd name="T111" fmla="*/ 88 h 948"/>
              <a:gd name="T112" fmla="*/ 1058 w 1254"/>
              <a:gd name="T113" fmla="*/ 96 h 948"/>
              <a:gd name="T114" fmla="*/ 1096 w 1254"/>
              <a:gd name="T115" fmla="*/ 168 h 948"/>
              <a:gd name="T116" fmla="*/ 1044 w 1254"/>
              <a:gd name="T117" fmla="*/ 2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4" h="948">
                <a:moveTo>
                  <a:pt x="524" y="750"/>
                </a:moveTo>
                <a:lnTo>
                  <a:pt x="524" y="750"/>
                </a:lnTo>
                <a:lnTo>
                  <a:pt x="504" y="752"/>
                </a:lnTo>
                <a:lnTo>
                  <a:pt x="486" y="758"/>
                </a:lnTo>
                <a:lnTo>
                  <a:pt x="468" y="766"/>
                </a:lnTo>
                <a:lnTo>
                  <a:pt x="454" y="778"/>
                </a:lnTo>
                <a:lnTo>
                  <a:pt x="442" y="794"/>
                </a:lnTo>
                <a:lnTo>
                  <a:pt x="432" y="810"/>
                </a:lnTo>
                <a:lnTo>
                  <a:pt x="428" y="828"/>
                </a:lnTo>
                <a:lnTo>
                  <a:pt x="426" y="848"/>
                </a:lnTo>
                <a:lnTo>
                  <a:pt x="426" y="848"/>
                </a:lnTo>
                <a:lnTo>
                  <a:pt x="428" y="868"/>
                </a:lnTo>
                <a:lnTo>
                  <a:pt x="432" y="888"/>
                </a:lnTo>
                <a:lnTo>
                  <a:pt x="442" y="904"/>
                </a:lnTo>
                <a:lnTo>
                  <a:pt x="454" y="918"/>
                </a:lnTo>
                <a:lnTo>
                  <a:pt x="468" y="930"/>
                </a:lnTo>
                <a:lnTo>
                  <a:pt x="486" y="940"/>
                </a:lnTo>
                <a:lnTo>
                  <a:pt x="504" y="946"/>
                </a:lnTo>
                <a:lnTo>
                  <a:pt x="524" y="948"/>
                </a:lnTo>
                <a:lnTo>
                  <a:pt x="524" y="948"/>
                </a:lnTo>
                <a:lnTo>
                  <a:pt x="544" y="946"/>
                </a:lnTo>
                <a:lnTo>
                  <a:pt x="562" y="940"/>
                </a:lnTo>
                <a:lnTo>
                  <a:pt x="580" y="930"/>
                </a:lnTo>
                <a:lnTo>
                  <a:pt x="594" y="918"/>
                </a:lnTo>
                <a:lnTo>
                  <a:pt x="606" y="904"/>
                </a:lnTo>
                <a:lnTo>
                  <a:pt x="616" y="888"/>
                </a:lnTo>
                <a:lnTo>
                  <a:pt x="620" y="868"/>
                </a:lnTo>
                <a:lnTo>
                  <a:pt x="622" y="848"/>
                </a:lnTo>
                <a:lnTo>
                  <a:pt x="622" y="848"/>
                </a:lnTo>
                <a:lnTo>
                  <a:pt x="620" y="828"/>
                </a:lnTo>
                <a:lnTo>
                  <a:pt x="616" y="810"/>
                </a:lnTo>
                <a:lnTo>
                  <a:pt x="606" y="794"/>
                </a:lnTo>
                <a:lnTo>
                  <a:pt x="594" y="778"/>
                </a:lnTo>
                <a:lnTo>
                  <a:pt x="580" y="766"/>
                </a:lnTo>
                <a:lnTo>
                  <a:pt x="562" y="758"/>
                </a:lnTo>
                <a:lnTo>
                  <a:pt x="544" y="752"/>
                </a:lnTo>
                <a:lnTo>
                  <a:pt x="524" y="750"/>
                </a:lnTo>
                <a:lnTo>
                  <a:pt x="524" y="750"/>
                </a:lnTo>
                <a:close/>
                <a:moveTo>
                  <a:pt x="970" y="750"/>
                </a:moveTo>
                <a:lnTo>
                  <a:pt x="970" y="750"/>
                </a:lnTo>
                <a:lnTo>
                  <a:pt x="950" y="752"/>
                </a:lnTo>
                <a:lnTo>
                  <a:pt x="932" y="758"/>
                </a:lnTo>
                <a:lnTo>
                  <a:pt x="914" y="766"/>
                </a:lnTo>
                <a:lnTo>
                  <a:pt x="900" y="778"/>
                </a:lnTo>
                <a:lnTo>
                  <a:pt x="888" y="794"/>
                </a:lnTo>
                <a:lnTo>
                  <a:pt x="878" y="810"/>
                </a:lnTo>
                <a:lnTo>
                  <a:pt x="874" y="828"/>
                </a:lnTo>
                <a:lnTo>
                  <a:pt x="872" y="848"/>
                </a:lnTo>
                <a:lnTo>
                  <a:pt x="872" y="848"/>
                </a:lnTo>
                <a:lnTo>
                  <a:pt x="874" y="868"/>
                </a:lnTo>
                <a:lnTo>
                  <a:pt x="878" y="888"/>
                </a:lnTo>
                <a:lnTo>
                  <a:pt x="888" y="904"/>
                </a:lnTo>
                <a:lnTo>
                  <a:pt x="900" y="918"/>
                </a:lnTo>
                <a:lnTo>
                  <a:pt x="914" y="930"/>
                </a:lnTo>
                <a:lnTo>
                  <a:pt x="932" y="940"/>
                </a:lnTo>
                <a:lnTo>
                  <a:pt x="950" y="946"/>
                </a:lnTo>
                <a:lnTo>
                  <a:pt x="970" y="948"/>
                </a:lnTo>
                <a:lnTo>
                  <a:pt x="970" y="948"/>
                </a:lnTo>
                <a:lnTo>
                  <a:pt x="990" y="946"/>
                </a:lnTo>
                <a:lnTo>
                  <a:pt x="1008" y="940"/>
                </a:lnTo>
                <a:lnTo>
                  <a:pt x="1026" y="930"/>
                </a:lnTo>
                <a:lnTo>
                  <a:pt x="1040" y="918"/>
                </a:lnTo>
                <a:lnTo>
                  <a:pt x="1052" y="904"/>
                </a:lnTo>
                <a:lnTo>
                  <a:pt x="1062" y="888"/>
                </a:lnTo>
                <a:lnTo>
                  <a:pt x="1066" y="868"/>
                </a:lnTo>
                <a:lnTo>
                  <a:pt x="1068" y="848"/>
                </a:lnTo>
                <a:lnTo>
                  <a:pt x="1068" y="848"/>
                </a:lnTo>
                <a:lnTo>
                  <a:pt x="1066" y="828"/>
                </a:lnTo>
                <a:lnTo>
                  <a:pt x="1062" y="810"/>
                </a:lnTo>
                <a:lnTo>
                  <a:pt x="1052" y="794"/>
                </a:lnTo>
                <a:lnTo>
                  <a:pt x="1040" y="778"/>
                </a:lnTo>
                <a:lnTo>
                  <a:pt x="1026" y="766"/>
                </a:lnTo>
                <a:lnTo>
                  <a:pt x="1008" y="758"/>
                </a:lnTo>
                <a:lnTo>
                  <a:pt x="990" y="752"/>
                </a:lnTo>
                <a:lnTo>
                  <a:pt x="970" y="750"/>
                </a:lnTo>
                <a:lnTo>
                  <a:pt x="970" y="750"/>
                </a:lnTo>
                <a:close/>
                <a:moveTo>
                  <a:pt x="1120" y="592"/>
                </a:moveTo>
                <a:lnTo>
                  <a:pt x="418" y="592"/>
                </a:lnTo>
                <a:lnTo>
                  <a:pt x="272" y="30"/>
                </a:lnTo>
                <a:lnTo>
                  <a:pt x="272" y="30"/>
                </a:lnTo>
                <a:lnTo>
                  <a:pt x="270" y="22"/>
                </a:lnTo>
                <a:lnTo>
                  <a:pt x="264" y="16"/>
                </a:lnTo>
                <a:lnTo>
                  <a:pt x="260" y="10"/>
                </a:lnTo>
                <a:lnTo>
                  <a:pt x="254" y="8"/>
                </a:lnTo>
                <a:lnTo>
                  <a:pt x="246" y="6"/>
                </a:lnTo>
                <a:lnTo>
                  <a:pt x="244" y="6"/>
                </a:lnTo>
                <a:lnTo>
                  <a:pt x="22" y="4"/>
                </a:lnTo>
                <a:lnTo>
                  <a:pt x="22" y="4"/>
                </a:lnTo>
                <a:lnTo>
                  <a:pt x="10" y="8"/>
                </a:lnTo>
                <a:lnTo>
                  <a:pt x="4" y="12"/>
                </a:lnTo>
                <a:lnTo>
                  <a:pt x="0" y="20"/>
                </a:lnTo>
                <a:lnTo>
                  <a:pt x="0" y="30"/>
                </a:lnTo>
                <a:lnTo>
                  <a:pt x="0" y="30"/>
                </a:lnTo>
                <a:lnTo>
                  <a:pt x="0" y="38"/>
                </a:lnTo>
                <a:lnTo>
                  <a:pt x="2" y="44"/>
                </a:lnTo>
                <a:lnTo>
                  <a:pt x="6" y="50"/>
                </a:lnTo>
                <a:lnTo>
                  <a:pt x="8" y="52"/>
                </a:lnTo>
                <a:lnTo>
                  <a:pt x="16" y="56"/>
                </a:lnTo>
                <a:lnTo>
                  <a:pt x="18" y="56"/>
                </a:lnTo>
                <a:lnTo>
                  <a:pt x="164" y="56"/>
                </a:lnTo>
                <a:lnTo>
                  <a:pt x="164" y="56"/>
                </a:lnTo>
                <a:lnTo>
                  <a:pt x="170" y="56"/>
                </a:lnTo>
                <a:lnTo>
                  <a:pt x="176" y="60"/>
                </a:lnTo>
                <a:lnTo>
                  <a:pt x="182" y="68"/>
                </a:lnTo>
                <a:lnTo>
                  <a:pt x="188" y="82"/>
                </a:lnTo>
                <a:lnTo>
                  <a:pt x="348" y="698"/>
                </a:lnTo>
                <a:lnTo>
                  <a:pt x="1118" y="698"/>
                </a:lnTo>
                <a:lnTo>
                  <a:pt x="1118" y="698"/>
                </a:lnTo>
                <a:lnTo>
                  <a:pt x="1122" y="698"/>
                </a:lnTo>
                <a:lnTo>
                  <a:pt x="1132" y="696"/>
                </a:lnTo>
                <a:lnTo>
                  <a:pt x="1138" y="692"/>
                </a:lnTo>
                <a:lnTo>
                  <a:pt x="1142" y="688"/>
                </a:lnTo>
                <a:lnTo>
                  <a:pt x="1146" y="682"/>
                </a:lnTo>
                <a:lnTo>
                  <a:pt x="1148" y="674"/>
                </a:lnTo>
                <a:lnTo>
                  <a:pt x="1148" y="612"/>
                </a:lnTo>
                <a:lnTo>
                  <a:pt x="1148" y="612"/>
                </a:lnTo>
                <a:lnTo>
                  <a:pt x="1146" y="604"/>
                </a:lnTo>
                <a:lnTo>
                  <a:pt x="1142" y="600"/>
                </a:lnTo>
                <a:lnTo>
                  <a:pt x="1138" y="596"/>
                </a:lnTo>
                <a:lnTo>
                  <a:pt x="1132" y="594"/>
                </a:lnTo>
                <a:lnTo>
                  <a:pt x="1124" y="592"/>
                </a:lnTo>
                <a:lnTo>
                  <a:pt x="1120" y="592"/>
                </a:lnTo>
                <a:lnTo>
                  <a:pt x="1120" y="592"/>
                </a:lnTo>
                <a:close/>
                <a:moveTo>
                  <a:pt x="1206" y="2"/>
                </a:moveTo>
                <a:lnTo>
                  <a:pt x="378" y="0"/>
                </a:lnTo>
                <a:lnTo>
                  <a:pt x="378" y="0"/>
                </a:lnTo>
                <a:lnTo>
                  <a:pt x="368" y="2"/>
                </a:lnTo>
                <a:lnTo>
                  <a:pt x="358" y="4"/>
                </a:lnTo>
                <a:lnTo>
                  <a:pt x="348" y="10"/>
                </a:lnTo>
                <a:lnTo>
                  <a:pt x="344" y="14"/>
                </a:lnTo>
                <a:lnTo>
                  <a:pt x="338" y="20"/>
                </a:lnTo>
                <a:lnTo>
                  <a:pt x="336" y="28"/>
                </a:lnTo>
                <a:lnTo>
                  <a:pt x="334" y="36"/>
                </a:lnTo>
                <a:lnTo>
                  <a:pt x="332" y="46"/>
                </a:lnTo>
                <a:lnTo>
                  <a:pt x="332" y="60"/>
                </a:lnTo>
                <a:lnTo>
                  <a:pt x="336" y="74"/>
                </a:lnTo>
                <a:lnTo>
                  <a:pt x="340" y="90"/>
                </a:lnTo>
                <a:lnTo>
                  <a:pt x="446" y="506"/>
                </a:lnTo>
                <a:lnTo>
                  <a:pt x="446" y="506"/>
                </a:lnTo>
                <a:lnTo>
                  <a:pt x="450" y="512"/>
                </a:lnTo>
                <a:lnTo>
                  <a:pt x="458" y="522"/>
                </a:lnTo>
                <a:lnTo>
                  <a:pt x="464" y="528"/>
                </a:lnTo>
                <a:lnTo>
                  <a:pt x="474" y="534"/>
                </a:lnTo>
                <a:lnTo>
                  <a:pt x="486" y="538"/>
                </a:lnTo>
                <a:lnTo>
                  <a:pt x="500" y="540"/>
                </a:lnTo>
                <a:lnTo>
                  <a:pt x="1102" y="542"/>
                </a:lnTo>
                <a:lnTo>
                  <a:pt x="1102" y="542"/>
                </a:lnTo>
                <a:lnTo>
                  <a:pt x="1108" y="540"/>
                </a:lnTo>
                <a:lnTo>
                  <a:pt x="1114" y="540"/>
                </a:lnTo>
                <a:lnTo>
                  <a:pt x="1122" y="536"/>
                </a:lnTo>
                <a:lnTo>
                  <a:pt x="1132" y="530"/>
                </a:lnTo>
                <a:lnTo>
                  <a:pt x="1140" y="518"/>
                </a:lnTo>
                <a:lnTo>
                  <a:pt x="1148" y="502"/>
                </a:lnTo>
                <a:lnTo>
                  <a:pt x="1152" y="482"/>
                </a:lnTo>
                <a:lnTo>
                  <a:pt x="1252" y="56"/>
                </a:lnTo>
                <a:lnTo>
                  <a:pt x="1252" y="56"/>
                </a:lnTo>
                <a:lnTo>
                  <a:pt x="1254" y="48"/>
                </a:lnTo>
                <a:lnTo>
                  <a:pt x="1254" y="38"/>
                </a:lnTo>
                <a:lnTo>
                  <a:pt x="1254" y="28"/>
                </a:lnTo>
                <a:lnTo>
                  <a:pt x="1250" y="18"/>
                </a:lnTo>
                <a:lnTo>
                  <a:pt x="1246" y="14"/>
                </a:lnTo>
                <a:lnTo>
                  <a:pt x="1240" y="10"/>
                </a:lnTo>
                <a:lnTo>
                  <a:pt x="1234" y="6"/>
                </a:lnTo>
                <a:lnTo>
                  <a:pt x="1228" y="4"/>
                </a:lnTo>
                <a:lnTo>
                  <a:pt x="1218" y="2"/>
                </a:lnTo>
                <a:lnTo>
                  <a:pt x="1206" y="2"/>
                </a:lnTo>
                <a:lnTo>
                  <a:pt x="1206" y="2"/>
                </a:lnTo>
                <a:close/>
                <a:moveTo>
                  <a:pt x="468" y="168"/>
                </a:moveTo>
                <a:lnTo>
                  <a:pt x="468" y="168"/>
                </a:lnTo>
                <a:lnTo>
                  <a:pt x="470" y="150"/>
                </a:lnTo>
                <a:lnTo>
                  <a:pt x="476" y="134"/>
                </a:lnTo>
                <a:lnTo>
                  <a:pt x="484" y="120"/>
                </a:lnTo>
                <a:lnTo>
                  <a:pt x="494" y="108"/>
                </a:lnTo>
                <a:lnTo>
                  <a:pt x="506" y="96"/>
                </a:lnTo>
                <a:lnTo>
                  <a:pt x="522" y="88"/>
                </a:lnTo>
                <a:lnTo>
                  <a:pt x="538" y="84"/>
                </a:lnTo>
                <a:lnTo>
                  <a:pt x="554" y="82"/>
                </a:lnTo>
                <a:lnTo>
                  <a:pt x="554" y="82"/>
                </a:lnTo>
                <a:lnTo>
                  <a:pt x="572" y="84"/>
                </a:lnTo>
                <a:lnTo>
                  <a:pt x="588" y="88"/>
                </a:lnTo>
                <a:lnTo>
                  <a:pt x="602" y="96"/>
                </a:lnTo>
                <a:lnTo>
                  <a:pt x="616" y="108"/>
                </a:lnTo>
                <a:lnTo>
                  <a:pt x="626" y="120"/>
                </a:lnTo>
                <a:lnTo>
                  <a:pt x="634" y="134"/>
                </a:lnTo>
                <a:lnTo>
                  <a:pt x="640" y="150"/>
                </a:lnTo>
                <a:lnTo>
                  <a:pt x="640" y="168"/>
                </a:lnTo>
                <a:lnTo>
                  <a:pt x="640" y="168"/>
                </a:lnTo>
                <a:lnTo>
                  <a:pt x="640" y="186"/>
                </a:lnTo>
                <a:lnTo>
                  <a:pt x="634" y="202"/>
                </a:lnTo>
                <a:lnTo>
                  <a:pt x="626" y="216"/>
                </a:lnTo>
                <a:lnTo>
                  <a:pt x="616" y="228"/>
                </a:lnTo>
                <a:lnTo>
                  <a:pt x="602" y="240"/>
                </a:lnTo>
                <a:lnTo>
                  <a:pt x="588" y="248"/>
                </a:lnTo>
                <a:lnTo>
                  <a:pt x="572" y="252"/>
                </a:lnTo>
                <a:lnTo>
                  <a:pt x="554" y="254"/>
                </a:lnTo>
                <a:lnTo>
                  <a:pt x="554" y="254"/>
                </a:lnTo>
                <a:lnTo>
                  <a:pt x="538" y="252"/>
                </a:lnTo>
                <a:lnTo>
                  <a:pt x="522" y="248"/>
                </a:lnTo>
                <a:lnTo>
                  <a:pt x="506" y="240"/>
                </a:lnTo>
                <a:lnTo>
                  <a:pt x="494" y="228"/>
                </a:lnTo>
                <a:lnTo>
                  <a:pt x="484" y="216"/>
                </a:lnTo>
                <a:lnTo>
                  <a:pt x="476" y="202"/>
                </a:lnTo>
                <a:lnTo>
                  <a:pt x="470" y="186"/>
                </a:lnTo>
                <a:lnTo>
                  <a:pt x="468" y="168"/>
                </a:lnTo>
                <a:lnTo>
                  <a:pt x="468" y="168"/>
                </a:lnTo>
                <a:close/>
                <a:moveTo>
                  <a:pt x="676" y="472"/>
                </a:moveTo>
                <a:lnTo>
                  <a:pt x="676" y="472"/>
                </a:lnTo>
                <a:lnTo>
                  <a:pt x="658" y="470"/>
                </a:lnTo>
                <a:lnTo>
                  <a:pt x="642" y="466"/>
                </a:lnTo>
                <a:lnTo>
                  <a:pt x="628" y="458"/>
                </a:lnTo>
                <a:lnTo>
                  <a:pt x="614" y="448"/>
                </a:lnTo>
                <a:lnTo>
                  <a:pt x="604" y="434"/>
                </a:lnTo>
                <a:lnTo>
                  <a:pt x="596" y="420"/>
                </a:lnTo>
                <a:lnTo>
                  <a:pt x="592" y="404"/>
                </a:lnTo>
                <a:lnTo>
                  <a:pt x="590" y="386"/>
                </a:lnTo>
                <a:lnTo>
                  <a:pt x="590" y="386"/>
                </a:lnTo>
                <a:lnTo>
                  <a:pt x="592" y="368"/>
                </a:lnTo>
                <a:lnTo>
                  <a:pt x="596" y="352"/>
                </a:lnTo>
                <a:lnTo>
                  <a:pt x="604" y="338"/>
                </a:lnTo>
                <a:lnTo>
                  <a:pt x="614" y="326"/>
                </a:lnTo>
                <a:lnTo>
                  <a:pt x="628" y="314"/>
                </a:lnTo>
                <a:lnTo>
                  <a:pt x="642" y="306"/>
                </a:lnTo>
                <a:lnTo>
                  <a:pt x="658" y="302"/>
                </a:lnTo>
                <a:lnTo>
                  <a:pt x="676" y="300"/>
                </a:lnTo>
                <a:lnTo>
                  <a:pt x="676" y="300"/>
                </a:lnTo>
                <a:lnTo>
                  <a:pt x="694" y="302"/>
                </a:lnTo>
                <a:lnTo>
                  <a:pt x="710" y="306"/>
                </a:lnTo>
                <a:lnTo>
                  <a:pt x="724" y="314"/>
                </a:lnTo>
                <a:lnTo>
                  <a:pt x="736" y="326"/>
                </a:lnTo>
                <a:lnTo>
                  <a:pt x="748" y="338"/>
                </a:lnTo>
                <a:lnTo>
                  <a:pt x="756" y="352"/>
                </a:lnTo>
                <a:lnTo>
                  <a:pt x="760" y="368"/>
                </a:lnTo>
                <a:lnTo>
                  <a:pt x="762" y="386"/>
                </a:lnTo>
                <a:lnTo>
                  <a:pt x="762" y="386"/>
                </a:lnTo>
                <a:lnTo>
                  <a:pt x="760" y="404"/>
                </a:lnTo>
                <a:lnTo>
                  <a:pt x="756" y="420"/>
                </a:lnTo>
                <a:lnTo>
                  <a:pt x="748" y="434"/>
                </a:lnTo>
                <a:lnTo>
                  <a:pt x="736" y="448"/>
                </a:lnTo>
                <a:lnTo>
                  <a:pt x="724" y="458"/>
                </a:lnTo>
                <a:lnTo>
                  <a:pt x="710" y="466"/>
                </a:lnTo>
                <a:lnTo>
                  <a:pt x="694" y="470"/>
                </a:lnTo>
                <a:lnTo>
                  <a:pt x="676" y="472"/>
                </a:lnTo>
                <a:lnTo>
                  <a:pt x="676" y="472"/>
                </a:lnTo>
                <a:close/>
                <a:moveTo>
                  <a:pt x="696" y="168"/>
                </a:moveTo>
                <a:lnTo>
                  <a:pt x="696" y="168"/>
                </a:lnTo>
                <a:lnTo>
                  <a:pt x="698" y="150"/>
                </a:lnTo>
                <a:lnTo>
                  <a:pt x="702" y="134"/>
                </a:lnTo>
                <a:lnTo>
                  <a:pt x="710" y="120"/>
                </a:lnTo>
                <a:lnTo>
                  <a:pt x="722" y="108"/>
                </a:lnTo>
                <a:lnTo>
                  <a:pt x="734" y="96"/>
                </a:lnTo>
                <a:lnTo>
                  <a:pt x="748" y="88"/>
                </a:lnTo>
                <a:lnTo>
                  <a:pt x="764" y="84"/>
                </a:lnTo>
                <a:lnTo>
                  <a:pt x="782" y="82"/>
                </a:lnTo>
                <a:lnTo>
                  <a:pt x="782" y="82"/>
                </a:lnTo>
                <a:lnTo>
                  <a:pt x="800" y="84"/>
                </a:lnTo>
                <a:lnTo>
                  <a:pt x="816" y="88"/>
                </a:lnTo>
                <a:lnTo>
                  <a:pt x="830" y="96"/>
                </a:lnTo>
                <a:lnTo>
                  <a:pt x="844" y="108"/>
                </a:lnTo>
                <a:lnTo>
                  <a:pt x="854" y="120"/>
                </a:lnTo>
                <a:lnTo>
                  <a:pt x="862" y="134"/>
                </a:lnTo>
                <a:lnTo>
                  <a:pt x="866" y="150"/>
                </a:lnTo>
                <a:lnTo>
                  <a:pt x="868" y="168"/>
                </a:lnTo>
                <a:lnTo>
                  <a:pt x="868" y="168"/>
                </a:lnTo>
                <a:lnTo>
                  <a:pt x="866" y="186"/>
                </a:lnTo>
                <a:lnTo>
                  <a:pt x="862" y="202"/>
                </a:lnTo>
                <a:lnTo>
                  <a:pt x="854" y="216"/>
                </a:lnTo>
                <a:lnTo>
                  <a:pt x="844" y="228"/>
                </a:lnTo>
                <a:lnTo>
                  <a:pt x="830" y="240"/>
                </a:lnTo>
                <a:lnTo>
                  <a:pt x="816" y="248"/>
                </a:lnTo>
                <a:lnTo>
                  <a:pt x="800" y="252"/>
                </a:lnTo>
                <a:lnTo>
                  <a:pt x="782" y="254"/>
                </a:lnTo>
                <a:lnTo>
                  <a:pt x="782" y="254"/>
                </a:lnTo>
                <a:lnTo>
                  <a:pt x="764" y="252"/>
                </a:lnTo>
                <a:lnTo>
                  <a:pt x="748" y="248"/>
                </a:lnTo>
                <a:lnTo>
                  <a:pt x="734" y="240"/>
                </a:lnTo>
                <a:lnTo>
                  <a:pt x="722" y="228"/>
                </a:lnTo>
                <a:lnTo>
                  <a:pt x="710" y="216"/>
                </a:lnTo>
                <a:lnTo>
                  <a:pt x="702" y="202"/>
                </a:lnTo>
                <a:lnTo>
                  <a:pt x="698" y="186"/>
                </a:lnTo>
                <a:lnTo>
                  <a:pt x="696" y="168"/>
                </a:lnTo>
                <a:lnTo>
                  <a:pt x="696" y="168"/>
                </a:lnTo>
                <a:close/>
                <a:moveTo>
                  <a:pt x="904" y="472"/>
                </a:moveTo>
                <a:lnTo>
                  <a:pt x="904" y="472"/>
                </a:lnTo>
                <a:lnTo>
                  <a:pt x="888" y="470"/>
                </a:lnTo>
                <a:lnTo>
                  <a:pt x="872" y="466"/>
                </a:lnTo>
                <a:lnTo>
                  <a:pt x="856" y="458"/>
                </a:lnTo>
                <a:lnTo>
                  <a:pt x="844" y="448"/>
                </a:lnTo>
                <a:lnTo>
                  <a:pt x="834" y="434"/>
                </a:lnTo>
                <a:lnTo>
                  <a:pt x="826" y="420"/>
                </a:lnTo>
                <a:lnTo>
                  <a:pt x="820" y="404"/>
                </a:lnTo>
                <a:lnTo>
                  <a:pt x="818" y="386"/>
                </a:lnTo>
                <a:lnTo>
                  <a:pt x="818" y="386"/>
                </a:lnTo>
                <a:lnTo>
                  <a:pt x="820" y="368"/>
                </a:lnTo>
                <a:lnTo>
                  <a:pt x="826" y="352"/>
                </a:lnTo>
                <a:lnTo>
                  <a:pt x="834" y="338"/>
                </a:lnTo>
                <a:lnTo>
                  <a:pt x="844" y="326"/>
                </a:lnTo>
                <a:lnTo>
                  <a:pt x="856" y="314"/>
                </a:lnTo>
                <a:lnTo>
                  <a:pt x="872" y="306"/>
                </a:lnTo>
                <a:lnTo>
                  <a:pt x="888" y="302"/>
                </a:lnTo>
                <a:lnTo>
                  <a:pt x="904" y="300"/>
                </a:lnTo>
                <a:lnTo>
                  <a:pt x="904" y="300"/>
                </a:lnTo>
                <a:lnTo>
                  <a:pt x="922" y="302"/>
                </a:lnTo>
                <a:lnTo>
                  <a:pt x="938" y="306"/>
                </a:lnTo>
                <a:lnTo>
                  <a:pt x="954" y="314"/>
                </a:lnTo>
                <a:lnTo>
                  <a:pt x="966" y="326"/>
                </a:lnTo>
                <a:lnTo>
                  <a:pt x="976" y="338"/>
                </a:lnTo>
                <a:lnTo>
                  <a:pt x="984" y="352"/>
                </a:lnTo>
                <a:lnTo>
                  <a:pt x="990" y="368"/>
                </a:lnTo>
                <a:lnTo>
                  <a:pt x="992" y="386"/>
                </a:lnTo>
                <a:lnTo>
                  <a:pt x="992" y="386"/>
                </a:lnTo>
                <a:lnTo>
                  <a:pt x="990" y="404"/>
                </a:lnTo>
                <a:lnTo>
                  <a:pt x="984" y="420"/>
                </a:lnTo>
                <a:lnTo>
                  <a:pt x="976" y="434"/>
                </a:lnTo>
                <a:lnTo>
                  <a:pt x="966" y="448"/>
                </a:lnTo>
                <a:lnTo>
                  <a:pt x="954" y="458"/>
                </a:lnTo>
                <a:lnTo>
                  <a:pt x="938" y="466"/>
                </a:lnTo>
                <a:lnTo>
                  <a:pt x="922" y="470"/>
                </a:lnTo>
                <a:lnTo>
                  <a:pt x="904" y="472"/>
                </a:lnTo>
                <a:lnTo>
                  <a:pt x="904" y="472"/>
                </a:lnTo>
                <a:close/>
                <a:moveTo>
                  <a:pt x="1010" y="254"/>
                </a:moveTo>
                <a:lnTo>
                  <a:pt x="1010" y="254"/>
                </a:lnTo>
                <a:lnTo>
                  <a:pt x="992" y="252"/>
                </a:lnTo>
                <a:lnTo>
                  <a:pt x="976" y="248"/>
                </a:lnTo>
                <a:lnTo>
                  <a:pt x="962" y="240"/>
                </a:lnTo>
                <a:lnTo>
                  <a:pt x="948" y="228"/>
                </a:lnTo>
                <a:lnTo>
                  <a:pt x="938" y="216"/>
                </a:lnTo>
                <a:lnTo>
                  <a:pt x="930" y="202"/>
                </a:lnTo>
                <a:lnTo>
                  <a:pt x="926" y="186"/>
                </a:lnTo>
                <a:lnTo>
                  <a:pt x="924" y="168"/>
                </a:lnTo>
                <a:lnTo>
                  <a:pt x="924" y="168"/>
                </a:lnTo>
                <a:lnTo>
                  <a:pt x="926" y="150"/>
                </a:lnTo>
                <a:lnTo>
                  <a:pt x="930" y="134"/>
                </a:lnTo>
                <a:lnTo>
                  <a:pt x="938" y="120"/>
                </a:lnTo>
                <a:lnTo>
                  <a:pt x="948" y="108"/>
                </a:lnTo>
                <a:lnTo>
                  <a:pt x="962" y="96"/>
                </a:lnTo>
                <a:lnTo>
                  <a:pt x="976" y="88"/>
                </a:lnTo>
                <a:lnTo>
                  <a:pt x="992" y="84"/>
                </a:lnTo>
                <a:lnTo>
                  <a:pt x="1010" y="82"/>
                </a:lnTo>
                <a:lnTo>
                  <a:pt x="1010" y="82"/>
                </a:lnTo>
                <a:lnTo>
                  <a:pt x="1028" y="84"/>
                </a:lnTo>
                <a:lnTo>
                  <a:pt x="1044" y="88"/>
                </a:lnTo>
                <a:lnTo>
                  <a:pt x="1058" y="96"/>
                </a:lnTo>
                <a:lnTo>
                  <a:pt x="1070" y="108"/>
                </a:lnTo>
                <a:lnTo>
                  <a:pt x="1082" y="120"/>
                </a:lnTo>
                <a:lnTo>
                  <a:pt x="1090" y="134"/>
                </a:lnTo>
                <a:lnTo>
                  <a:pt x="1094" y="150"/>
                </a:lnTo>
                <a:lnTo>
                  <a:pt x="1096" y="168"/>
                </a:lnTo>
                <a:lnTo>
                  <a:pt x="1096" y="168"/>
                </a:lnTo>
                <a:lnTo>
                  <a:pt x="1094" y="186"/>
                </a:lnTo>
                <a:lnTo>
                  <a:pt x="1090" y="202"/>
                </a:lnTo>
                <a:lnTo>
                  <a:pt x="1082" y="216"/>
                </a:lnTo>
                <a:lnTo>
                  <a:pt x="1070" y="228"/>
                </a:lnTo>
                <a:lnTo>
                  <a:pt x="1058" y="240"/>
                </a:lnTo>
                <a:lnTo>
                  <a:pt x="1044" y="248"/>
                </a:lnTo>
                <a:lnTo>
                  <a:pt x="1028" y="252"/>
                </a:lnTo>
                <a:lnTo>
                  <a:pt x="1010" y="254"/>
                </a:lnTo>
                <a:lnTo>
                  <a:pt x="1010" y="2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Rectangle 316"/>
          <p:cNvSpPr>
            <a:spLocks noChangeArrowheads="1"/>
          </p:cNvSpPr>
          <p:nvPr>
            <p:custDataLst>
              <p:tags r:id="rId4"/>
            </p:custDataLst>
          </p:nvPr>
        </p:nvSpPr>
        <p:spPr bwMode="auto">
          <a:xfrm>
            <a:off x="1432367" y="1894042"/>
            <a:ext cx="7446162" cy="584930"/>
          </a:xfrm>
          <a:prstGeom prst="rect">
            <a:avLst/>
          </a:prstGeom>
          <a:noFill/>
          <a:ln w="19050">
            <a:noFill/>
            <a:miter lim="800000"/>
            <a:headEnd/>
            <a:tailEnd/>
          </a:ln>
          <a:effectLst/>
        </p:spPr>
        <p:txBody>
          <a:bodyPr lIns="92543" tIns="92543" rIns="92543" bIns="46268" anchor="t"/>
          <a:lstStyle/>
          <a:p>
            <a:pPr marL="185180" marR="0" lvl="0" indent="-185180" defTabSz="954063" eaLnBrk="1" fontAlgn="base" latinLnBrk="0" hangingPunct="1">
              <a:spcBef>
                <a:spcPct val="0"/>
              </a:spcBef>
              <a:spcAft>
                <a:spcPct val="0"/>
              </a:spcAft>
              <a:buClrTx/>
              <a:buSzTx/>
              <a:buFont typeface="Arial" pitchFamily="34" charset="0"/>
              <a:buChar char="•"/>
              <a:tabLst/>
              <a:defRPr/>
            </a:pPr>
            <a:r>
              <a:rPr lang="en-US" altLang="en-US" sz="1300" b="1" kern="0" dirty="0" smtClean="0">
                <a:solidFill>
                  <a:srgbClr val="002776"/>
                </a:solidFill>
                <a:cs typeface="Arial" charset="0"/>
              </a:rPr>
              <a:t>Software and FMCG are the most popular sectors – </a:t>
            </a:r>
            <a:r>
              <a:rPr lang="en-US" altLang="en-US" sz="1300" kern="0" dirty="0" smtClean="0">
                <a:solidFill>
                  <a:srgbClr val="002776"/>
                </a:solidFill>
              </a:rPr>
              <a:t>Although dropping slightly from 2014, the software </a:t>
            </a:r>
            <a:r>
              <a:rPr lang="en-US" altLang="en-US" sz="1300" kern="0" dirty="0" smtClean="0">
                <a:solidFill>
                  <a:srgbClr val="002776"/>
                </a:solidFill>
                <a:cs typeface="Arial" charset="0"/>
              </a:rPr>
              <a:t>and fast-moving consumer goods top the polls as the most popular industries among Irish business students.</a:t>
            </a:r>
            <a:endParaRPr kumimoji="0" lang="en-US" altLang="en-US" sz="1300" b="0" i="0" u="none" strike="noStrike" kern="0" cap="none" spc="0" normalizeH="0" baseline="0" noProof="0" dirty="0" smtClean="0">
              <a:ln>
                <a:noFill/>
              </a:ln>
              <a:solidFill>
                <a:srgbClr val="002776"/>
              </a:solidFill>
              <a:effectLst/>
              <a:uLnTx/>
              <a:uFillTx/>
              <a:cs typeface="Arial" charset="0"/>
            </a:endParaRPr>
          </a:p>
        </p:txBody>
      </p:sp>
      <p:sp>
        <p:nvSpPr>
          <p:cNvPr id="58" name="Footer Placeholder 7"/>
          <p:cNvSpPr txBox="1">
            <a:spLocks/>
          </p:cNvSpPr>
          <p:nvPr/>
        </p:nvSpPr>
        <p:spPr bwMode="auto">
          <a:xfrm>
            <a:off x="6120878" y="6578831"/>
            <a:ext cx="2617376" cy="178931"/>
          </a:xfrm>
          <a:prstGeom prst="rect">
            <a:avLst/>
          </a:prstGeom>
          <a:solidFill>
            <a:schemeClr val="bg1"/>
          </a:solidFill>
          <a:extLst/>
        </p:spPr>
        <p:txBody>
          <a:bodyPr vert="horz" wrap="square" lIns="0" tIns="0" rIns="0" bIns="0" numCol="1" anchor="t" anchorCtr="0" compatLnSpc="1">
            <a:prstTxWarp prst="textNoShape">
              <a:avLst/>
            </a:prstTxWarp>
            <a:spAutoFit/>
          </a:bodyPr>
          <a:lstStyle>
            <a:defPPr>
              <a:defRPr lang="en-US"/>
            </a:defPPr>
            <a:lvl1pPr algn="l" rtl="0" fontAlgn="base">
              <a:lnSpc>
                <a:spcPts val="1125"/>
              </a:lnSpc>
              <a:spcBef>
                <a:spcPct val="0"/>
              </a:spcBef>
              <a:spcAft>
                <a:spcPct val="0"/>
              </a:spcAft>
              <a:defRPr sz="800" kern="1200">
                <a:solidFill>
                  <a:schemeClr val="tx1"/>
                </a:solidFill>
                <a:latin typeface="Arial" charset="0"/>
                <a:ea typeface="+mn-ea"/>
                <a:cs typeface="Arial" charset="0"/>
              </a:defRPr>
            </a:lvl1pPr>
            <a:lvl2pPr marL="742950" indent="-285750" algn="l" rtl="0" fontAlgn="base">
              <a:spcBef>
                <a:spcPct val="0"/>
              </a:spcBef>
              <a:spcAft>
                <a:spcPct val="0"/>
              </a:spcAft>
              <a:defRPr sz="1900" kern="1200">
                <a:solidFill>
                  <a:schemeClr val="tx1"/>
                </a:solidFill>
                <a:latin typeface="Arial" charset="0"/>
                <a:ea typeface="+mn-ea"/>
                <a:cs typeface="Arial" charset="0"/>
              </a:defRPr>
            </a:lvl2pPr>
            <a:lvl3pPr marL="1143000" indent="-228600" algn="l" rtl="0" fontAlgn="base">
              <a:spcBef>
                <a:spcPct val="0"/>
              </a:spcBef>
              <a:spcAft>
                <a:spcPct val="0"/>
              </a:spcAft>
              <a:defRPr sz="1900" kern="1200">
                <a:solidFill>
                  <a:schemeClr val="tx1"/>
                </a:solidFill>
                <a:latin typeface="Arial" charset="0"/>
                <a:ea typeface="+mn-ea"/>
                <a:cs typeface="Arial" charset="0"/>
              </a:defRPr>
            </a:lvl3pPr>
            <a:lvl4pPr marL="1600200" indent="-228600" algn="l" rtl="0" fontAlgn="base">
              <a:spcBef>
                <a:spcPct val="0"/>
              </a:spcBef>
              <a:spcAft>
                <a:spcPct val="0"/>
              </a:spcAft>
              <a:defRPr sz="1900" kern="1200">
                <a:solidFill>
                  <a:schemeClr val="tx1"/>
                </a:solidFill>
                <a:latin typeface="Arial" charset="0"/>
                <a:ea typeface="+mn-ea"/>
                <a:cs typeface="Arial" charset="0"/>
              </a:defRPr>
            </a:lvl4pPr>
            <a:lvl5pPr marL="2057400" indent="-228600" algn="l" rtl="0" fontAlgn="base">
              <a:spcBef>
                <a:spcPct val="0"/>
              </a:spcBef>
              <a:spcAft>
                <a:spcPct val="0"/>
              </a:spcAft>
              <a:defRPr sz="1900"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9pPr>
          </a:lstStyle>
          <a:p>
            <a:pPr algn="r"/>
            <a:r>
              <a:rPr lang="en-US" altLang="en-US" smtClean="0">
                <a:solidFill>
                  <a:srgbClr val="8C8C8C"/>
                </a:solidFill>
              </a:rPr>
              <a:t>Private and Confidential: Deloitte Ireland</a:t>
            </a:r>
            <a:endParaRPr lang="en-GB" altLang="en-US" dirty="0">
              <a:solidFill>
                <a:srgbClr val="8C8C8C"/>
              </a:solidFill>
            </a:endParaRPr>
          </a:p>
        </p:txBody>
      </p:sp>
      <p:sp>
        <p:nvSpPr>
          <p:cNvPr id="61" name="Rectangle 60"/>
          <p:cNvSpPr/>
          <p:nvPr/>
        </p:nvSpPr>
        <p:spPr>
          <a:xfrm>
            <a:off x="5728877" y="81463"/>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62" name="Rectangle 61"/>
          <p:cNvSpPr/>
          <p:nvPr/>
        </p:nvSpPr>
        <p:spPr>
          <a:xfrm>
            <a:off x="6125920" y="6586687"/>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63" name="Rectangle 62"/>
          <p:cNvSpPr>
            <a:spLocks noChangeArrowheads="1"/>
          </p:cNvSpPr>
          <p:nvPr>
            <p:custDataLst>
              <p:tags r:id="rId5"/>
            </p:custDataLst>
          </p:nvPr>
        </p:nvSpPr>
        <p:spPr bwMode="auto">
          <a:xfrm>
            <a:off x="6333827" y="6586687"/>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64" name="TextBox 63"/>
          <p:cNvSpPr txBox="1"/>
          <p:nvPr/>
        </p:nvSpPr>
        <p:spPr>
          <a:xfrm>
            <a:off x="385206" y="6558864"/>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pic>
        <p:nvPicPr>
          <p:cNvPr id="4" name="Picture 3"/>
          <p:cNvPicPr>
            <a:picLocks noChangeAspect="1"/>
          </p:cNvPicPr>
          <p:nvPr/>
        </p:nvPicPr>
        <p:blipFill>
          <a:blip r:embed="rId11"/>
          <a:stretch>
            <a:fillRect/>
          </a:stretch>
        </p:blipFill>
        <p:spPr>
          <a:xfrm>
            <a:off x="466572" y="3480151"/>
            <a:ext cx="648686" cy="657259"/>
          </a:xfrm>
          <a:prstGeom prst="rect">
            <a:avLst/>
          </a:prstGeom>
        </p:spPr>
      </p:pic>
      <p:pic>
        <p:nvPicPr>
          <p:cNvPr id="59" name="Picture 58"/>
          <p:cNvPicPr>
            <a:picLocks noChangeAspect="1"/>
          </p:cNvPicPr>
          <p:nvPr/>
        </p:nvPicPr>
        <p:blipFill>
          <a:blip r:embed="rId12"/>
          <a:stretch>
            <a:fillRect/>
          </a:stretch>
        </p:blipFill>
        <p:spPr>
          <a:xfrm>
            <a:off x="557540" y="4393006"/>
            <a:ext cx="421979" cy="532475"/>
          </a:xfrm>
          <a:prstGeom prst="rect">
            <a:avLst/>
          </a:prstGeom>
        </p:spPr>
      </p:pic>
      <p:pic>
        <p:nvPicPr>
          <p:cNvPr id="5" name="Picture 4"/>
          <p:cNvPicPr>
            <a:picLocks noChangeAspect="1"/>
          </p:cNvPicPr>
          <p:nvPr/>
        </p:nvPicPr>
        <p:blipFill>
          <a:blip r:embed="rId13"/>
          <a:stretch>
            <a:fillRect/>
          </a:stretch>
        </p:blipFill>
        <p:spPr>
          <a:xfrm>
            <a:off x="170374" y="2796607"/>
            <a:ext cx="1280226" cy="533428"/>
          </a:xfrm>
          <a:prstGeom prst="rect">
            <a:avLst/>
          </a:prstGeom>
        </p:spPr>
      </p:pic>
      <p:sp>
        <p:nvSpPr>
          <p:cNvPr id="65" name="Rectangle 64"/>
          <p:cNvSpPr>
            <a:spLocks noChangeArrowheads="1"/>
          </p:cNvSpPr>
          <p:nvPr>
            <p:custDataLst>
              <p:tags r:id="rId6"/>
            </p:custDataLst>
          </p:nvPr>
        </p:nvSpPr>
        <p:spPr bwMode="auto">
          <a:xfrm>
            <a:off x="1399020" y="5109533"/>
            <a:ext cx="7214448" cy="584930"/>
          </a:xfrm>
          <a:prstGeom prst="rect">
            <a:avLst/>
          </a:prstGeom>
          <a:noFill/>
          <a:ln w="19050">
            <a:noFill/>
            <a:miter lim="800000"/>
            <a:headEnd/>
            <a:tailEnd/>
          </a:ln>
          <a:effectLst/>
        </p:spPr>
        <p:txBody>
          <a:bodyPr lIns="92543" tIns="92543" rIns="92543" bIns="46268" anchor="t"/>
          <a:lstStyle/>
          <a:p>
            <a:pPr marL="185180" indent="-185180" algn="just" defTabSz="954063">
              <a:buClr>
                <a:srgbClr val="4096B8"/>
              </a:buClr>
              <a:buFont typeface="Arial" pitchFamily="34" charset="0"/>
              <a:buChar char="•"/>
              <a:defRPr/>
            </a:pPr>
            <a:r>
              <a:rPr lang="en-US" altLang="en-US" sz="1300" b="1" dirty="0" smtClean="0">
                <a:solidFill>
                  <a:srgbClr val="002060"/>
                </a:solidFill>
                <a:latin typeface="+mn-lt"/>
                <a:cs typeface="+mn-cs"/>
              </a:rPr>
              <a:t>Security and Work </a:t>
            </a:r>
            <a:r>
              <a:rPr lang="en-US" altLang="en-US" sz="1300" b="1" dirty="0">
                <a:solidFill>
                  <a:srgbClr val="002060"/>
                </a:solidFill>
                <a:latin typeface="+mn-lt"/>
                <a:cs typeface="+mn-cs"/>
              </a:rPr>
              <a:t>Life Balance </a:t>
            </a:r>
            <a:r>
              <a:rPr lang="en-US" altLang="en-US" sz="1200" dirty="0">
                <a:solidFill>
                  <a:srgbClr val="3F4548"/>
                </a:solidFill>
                <a:latin typeface="+mn-lt"/>
                <a:cs typeface="+mn-cs"/>
              </a:rPr>
              <a:t>– </a:t>
            </a:r>
            <a:r>
              <a:rPr lang="en-US" altLang="en-US" sz="1300" kern="0" dirty="0" smtClean="0">
                <a:solidFill>
                  <a:srgbClr val="002776"/>
                </a:solidFill>
              </a:rPr>
              <a:t>Security/stability </a:t>
            </a:r>
            <a:r>
              <a:rPr lang="en-US" altLang="en-US" sz="1300" kern="0" dirty="0">
                <a:solidFill>
                  <a:srgbClr val="002776"/>
                </a:solidFill>
              </a:rPr>
              <a:t>dominate the top career goal for Irish insurance inclined graduates rising with work life balance coming in a close </a:t>
            </a:r>
            <a:r>
              <a:rPr lang="en-US" altLang="en-US" sz="1300" kern="0" dirty="0" smtClean="0">
                <a:solidFill>
                  <a:srgbClr val="002776"/>
                </a:solidFill>
              </a:rPr>
              <a:t>second.</a:t>
            </a:r>
            <a:endParaRPr lang="en-US" altLang="en-US" sz="1300" kern="0" dirty="0">
              <a:solidFill>
                <a:srgbClr val="002776"/>
              </a:solidFill>
            </a:endParaRPr>
          </a:p>
        </p:txBody>
      </p:sp>
      <p:sp>
        <p:nvSpPr>
          <p:cNvPr id="66" name="Rectangle 65"/>
          <p:cNvSpPr>
            <a:spLocks noChangeArrowheads="1"/>
          </p:cNvSpPr>
          <p:nvPr>
            <p:custDataLst>
              <p:tags r:id="rId7"/>
            </p:custDataLst>
          </p:nvPr>
        </p:nvSpPr>
        <p:spPr bwMode="auto">
          <a:xfrm>
            <a:off x="1399020" y="5749798"/>
            <a:ext cx="7214448" cy="584930"/>
          </a:xfrm>
          <a:prstGeom prst="rect">
            <a:avLst/>
          </a:prstGeom>
          <a:noFill/>
          <a:ln w="19050">
            <a:noFill/>
            <a:miter lim="800000"/>
            <a:headEnd/>
            <a:tailEnd/>
          </a:ln>
          <a:effectLst/>
        </p:spPr>
        <p:txBody>
          <a:bodyPr lIns="92543" tIns="92543" rIns="92543" bIns="46268" anchor="t"/>
          <a:lstStyle/>
          <a:p>
            <a:pPr marL="185180" indent="-185180" algn="just" defTabSz="954063">
              <a:buClr>
                <a:srgbClr val="4096B8"/>
              </a:buClr>
              <a:buFont typeface="Arial" pitchFamily="34" charset="0"/>
              <a:buChar char="•"/>
              <a:defRPr/>
            </a:pPr>
            <a:r>
              <a:rPr lang="en-US" altLang="en-US" sz="1300" b="1" dirty="0" smtClean="0">
                <a:solidFill>
                  <a:schemeClr val="accent5"/>
                </a:solidFill>
                <a:latin typeface="+mn-lt"/>
                <a:cs typeface="+mn-cs"/>
              </a:rPr>
              <a:t>Not motivated by money? - </a:t>
            </a:r>
            <a:r>
              <a:rPr lang="en-US" altLang="en-US" sz="1300" dirty="0" smtClean="0">
                <a:solidFill>
                  <a:schemeClr val="accent5"/>
                </a:solidFill>
                <a:latin typeface="+mn-lt"/>
                <a:cs typeface="+mn-cs"/>
              </a:rPr>
              <a:t> Irish insurance inclined students say they are more concerned with secure employment and development opportunities rather than pay.</a:t>
            </a:r>
            <a:endParaRPr lang="en-US" altLang="en-US" sz="1300" dirty="0">
              <a:solidFill>
                <a:schemeClr val="accent5"/>
              </a:solidFill>
              <a:latin typeface="+mn-lt"/>
              <a:cs typeface="+mn-cs"/>
            </a:endParaRPr>
          </a:p>
        </p:txBody>
      </p:sp>
      <p:grpSp>
        <p:nvGrpSpPr>
          <p:cNvPr id="67" name="Group 66"/>
          <p:cNvGrpSpPr/>
          <p:nvPr/>
        </p:nvGrpSpPr>
        <p:grpSpPr>
          <a:xfrm>
            <a:off x="312479" y="5109533"/>
            <a:ext cx="996015" cy="494506"/>
            <a:chOff x="3162476" y="1462226"/>
            <a:chExt cx="2819048" cy="2219048"/>
          </a:xfrm>
        </p:grpSpPr>
        <p:pic>
          <p:nvPicPr>
            <p:cNvPr id="68" name="Picture 67"/>
            <p:cNvPicPr>
              <a:picLocks noChangeAspect="1"/>
            </p:cNvPicPr>
            <p:nvPr/>
          </p:nvPicPr>
          <p:blipFill>
            <a:blip r:embed="rId14"/>
            <a:stretch>
              <a:fillRect/>
            </a:stretch>
          </p:blipFill>
          <p:spPr>
            <a:xfrm>
              <a:off x="3162476" y="1462226"/>
              <a:ext cx="2819048" cy="2219048"/>
            </a:xfrm>
            <a:prstGeom prst="rect">
              <a:avLst/>
            </a:prstGeom>
          </p:spPr>
        </p:pic>
        <p:sp>
          <p:nvSpPr>
            <p:cNvPr id="69" name="Rectangle 68"/>
            <p:cNvSpPr/>
            <p:nvPr/>
          </p:nvSpPr>
          <p:spPr>
            <a:xfrm>
              <a:off x="4541045" y="1542958"/>
              <a:ext cx="1399107" cy="899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6" name="Picture 5"/>
          <p:cNvPicPr>
            <a:picLocks noChangeAspect="1"/>
          </p:cNvPicPr>
          <p:nvPr/>
        </p:nvPicPr>
        <p:blipFill>
          <a:blip r:embed="rId15"/>
          <a:stretch>
            <a:fillRect/>
          </a:stretch>
        </p:blipFill>
        <p:spPr>
          <a:xfrm>
            <a:off x="462582" y="5782379"/>
            <a:ext cx="594391" cy="600106"/>
          </a:xfrm>
          <a:prstGeom prst="rect">
            <a:avLst/>
          </a:prstGeom>
        </p:spPr>
      </p:pic>
    </p:spTree>
    <p:extLst>
      <p:ext uri="{BB962C8B-B14F-4D97-AF65-F5344CB8AC3E}">
        <p14:creationId xmlns:p14="http://schemas.microsoft.com/office/powerpoint/2010/main" val="371301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7"/>
          <p:cNvSpPr txBox="1">
            <a:spLocks/>
          </p:cNvSpPr>
          <p:nvPr/>
        </p:nvSpPr>
        <p:spPr bwMode="auto">
          <a:xfrm>
            <a:off x="920210" y="260648"/>
            <a:ext cx="7790403"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998" rtl="0" eaLnBrk="0" fontAlgn="base" hangingPunct="0">
              <a:lnSpc>
                <a:spcPct val="100000"/>
              </a:lnSpc>
              <a:spcBef>
                <a:spcPct val="0"/>
              </a:spcBef>
              <a:spcAft>
                <a:spcPct val="0"/>
              </a:spcAft>
              <a:defRPr sz="2500" b="1" kern="1200">
                <a:solidFill>
                  <a:schemeClr val="tx2"/>
                </a:solidFill>
                <a:latin typeface="+mj-lt"/>
                <a:ea typeface="+mj-ea"/>
                <a:cs typeface="+mj-cs"/>
              </a:defRPr>
            </a:lvl1pPr>
            <a:lvl2pPr algn="l" defTabSz="957998" rtl="0" eaLnBrk="0" fontAlgn="base" hangingPunct="0">
              <a:lnSpc>
                <a:spcPts val="3196"/>
              </a:lnSpc>
              <a:spcBef>
                <a:spcPct val="0"/>
              </a:spcBef>
              <a:spcAft>
                <a:spcPct val="0"/>
              </a:spcAft>
              <a:defRPr sz="2300" b="1">
                <a:solidFill>
                  <a:schemeClr val="tx2"/>
                </a:solidFill>
                <a:latin typeface="Arial" charset="0"/>
              </a:defRPr>
            </a:lvl2pPr>
            <a:lvl3pPr algn="l" defTabSz="957998" rtl="0" eaLnBrk="0" fontAlgn="base" hangingPunct="0">
              <a:lnSpc>
                <a:spcPts val="3196"/>
              </a:lnSpc>
              <a:spcBef>
                <a:spcPct val="0"/>
              </a:spcBef>
              <a:spcAft>
                <a:spcPct val="0"/>
              </a:spcAft>
              <a:defRPr sz="2300" b="1">
                <a:solidFill>
                  <a:schemeClr val="tx2"/>
                </a:solidFill>
                <a:latin typeface="Arial" charset="0"/>
              </a:defRPr>
            </a:lvl3pPr>
            <a:lvl4pPr algn="l" defTabSz="957998" rtl="0" eaLnBrk="0" fontAlgn="base" hangingPunct="0">
              <a:lnSpc>
                <a:spcPts val="3196"/>
              </a:lnSpc>
              <a:spcBef>
                <a:spcPct val="0"/>
              </a:spcBef>
              <a:spcAft>
                <a:spcPct val="0"/>
              </a:spcAft>
              <a:defRPr sz="2300" b="1">
                <a:solidFill>
                  <a:schemeClr val="tx2"/>
                </a:solidFill>
                <a:latin typeface="Arial" charset="0"/>
              </a:defRPr>
            </a:lvl4pPr>
            <a:lvl5pPr algn="l" defTabSz="957998" rtl="0" eaLnBrk="0" fontAlgn="base" hangingPunct="0">
              <a:lnSpc>
                <a:spcPts val="3196"/>
              </a:lnSpc>
              <a:spcBef>
                <a:spcPct val="0"/>
              </a:spcBef>
              <a:spcAft>
                <a:spcPct val="0"/>
              </a:spcAft>
              <a:defRPr sz="2300" b="1">
                <a:solidFill>
                  <a:schemeClr val="tx2"/>
                </a:solidFill>
                <a:latin typeface="Arial" charset="0"/>
              </a:defRPr>
            </a:lvl5pPr>
            <a:lvl6pPr marL="429756" algn="l" rtl="0" fontAlgn="base">
              <a:spcBef>
                <a:spcPct val="0"/>
              </a:spcBef>
              <a:spcAft>
                <a:spcPct val="0"/>
              </a:spcAft>
              <a:defRPr sz="2300" b="1">
                <a:solidFill>
                  <a:schemeClr val="accent1"/>
                </a:solidFill>
                <a:latin typeface="Arial" charset="0"/>
              </a:defRPr>
            </a:lvl6pPr>
            <a:lvl7pPr marL="859512" algn="l" rtl="0" fontAlgn="base">
              <a:spcBef>
                <a:spcPct val="0"/>
              </a:spcBef>
              <a:spcAft>
                <a:spcPct val="0"/>
              </a:spcAft>
              <a:defRPr sz="2300" b="1">
                <a:solidFill>
                  <a:schemeClr val="accent1"/>
                </a:solidFill>
                <a:latin typeface="Arial" charset="0"/>
              </a:defRPr>
            </a:lvl7pPr>
            <a:lvl8pPr marL="1289268" algn="l" rtl="0" fontAlgn="base">
              <a:spcBef>
                <a:spcPct val="0"/>
              </a:spcBef>
              <a:spcAft>
                <a:spcPct val="0"/>
              </a:spcAft>
              <a:defRPr sz="2300" b="1">
                <a:solidFill>
                  <a:schemeClr val="accent1"/>
                </a:solidFill>
                <a:latin typeface="Arial" charset="0"/>
              </a:defRPr>
            </a:lvl8pPr>
            <a:lvl9pPr marL="1719024" algn="l" rtl="0" fontAlgn="base">
              <a:spcBef>
                <a:spcPct val="0"/>
              </a:spcBef>
              <a:spcAft>
                <a:spcPct val="0"/>
              </a:spcAft>
              <a:defRPr sz="2300" b="1">
                <a:solidFill>
                  <a:schemeClr val="accent1"/>
                </a:solidFill>
                <a:latin typeface="Arial" charset="0"/>
              </a:defRPr>
            </a:lvl9pPr>
          </a:lstStyle>
          <a:p>
            <a:pPr>
              <a:defRPr/>
            </a:pPr>
            <a:r>
              <a:rPr lang="en-GB" sz="2000" dirty="0">
                <a:solidFill>
                  <a:srgbClr val="002060"/>
                </a:solidFill>
              </a:rPr>
              <a:t>Talent in Insurance 2015 </a:t>
            </a:r>
            <a:r>
              <a:rPr lang="en-IE" sz="2000" dirty="0">
                <a:solidFill>
                  <a:srgbClr val="002060"/>
                </a:solidFill>
              </a:rPr>
              <a:t>Ireland</a:t>
            </a:r>
          </a:p>
          <a:p>
            <a:pPr>
              <a:defRPr/>
            </a:pPr>
            <a:r>
              <a:rPr lang="en-IE" sz="1800" i="1" dirty="0" smtClean="0">
                <a:solidFill>
                  <a:srgbClr val="92D050"/>
                </a:solidFill>
                <a:latin typeface="+mn-lt"/>
              </a:rPr>
              <a:t>Where do Irish Business Students want to work ?</a:t>
            </a:r>
            <a:endParaRPr lang="en-US" sz="1800" i="1" dirty="0">
              <a:solidFill>
                <a:srgbClr val="92D050"/>
              </a:solidFill>
              <a:latin typeface="+mn-lt"/>
            </a:endParaRPr>
          </a:p>
        </p:txBody>
      </p:sp>
      <p:pic>
        <p:nvPicPr>
          <p:cNvPr id="55" name="Picture 3" descr="C:\Users\sorourke\AppData\Local\Temp\wz4202\Images for PPT\Icons\DevelopLeade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8864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3"/>
          </p:nvPr>
        </p:nvSpPr>
        <p:spPr>
          <a:xfrm>
            <a:off x="176223" y="6597686"/>
            <a:ext cx="346075" cy="142875"/>
          </a:xfrm>
        </p:spPr>
        <p:txBody>
          <a:bodyPr/>
          <a:lstStyle/>
          <a:p>
            <a:fld id="{8E45F56C-0330-4065-A2FE-7A96C56B70C0}" type="slidenum">
              <a:rPr lang="en-US" smtClean="0">
                <a:solidFill>
                  <a:srgbClr val="002776"/>
                </a:solidFill>
              </a:rPr>
              <a:pPr/>
              <a:t>15</a:t>
            </a:fld>
            <a:endParaRPr lang="en-US" dirty="0">
              <a:solidFill>
                <a:srgbClr val="002776"/>
              </a:solidFill>
            </a:endParaRPr>
          </a:p>
        </p:txBody>
      </p:sp>
      <p:sp>
        <p:nvSpPr>
          <p:cNvPr id="62" name="Rectangle 61"/>
          <p:cNvSpPr>
            <a:spLocks noChangeArrowheads="1"/>
          </p:cNvSpPr>
          <p:nvPr>
            <p:custDataLst>
              <p:tags r:id="rId1"/>
            </p:custDataLst>
          </p:nvPr>
        </p:nvSpPr>
        <p:spPr bwMode="auto">
          <a:xfrm>
            <a:off x="4644008" y="4077072"/>
            <a:ext cx="4361762" cy="4536504"/>
          </a:xfrm>
          <a:prstGeom prst="rect">
            <a:avLst/>
          </a:prstGeom>
          <a:noFill/>
          <a:ln w="19050">
            <a:noFill/>
            <a:miter lim="800000"/>
            <a:headEnd/>
            <a:tailEnd/>
          </a:ln>
          <a:effectLst/>
        </p:spPr>
        <p:txBody>
          <a:bodyPr lIns="92543" tIns="92543" rIns="92543" bIns="46268" anchor="t"/>
          <a:lstStyle/>
          <a:p>
            <a:pPr marL="185180" lvl="0" indent="-185180" algn="just" defTabSz="954063" fontAlgn="base">
              <a:spcBef>
                <a:spcPct val="0"/>
              </a:spcBef>
              <a:spcAft>
                <a:spcPct val="0"/>
              </a:spcAft>
              <a:buFont typeface="Arial" pitchFamily="34" charset="0"/>
              <a:buChar char="•"/>
              <a:defRPr/>
            </a:pPr>
            <a:endParaRPr lang="en-US" altLang="en-US" sz="1200" kern="0" dirty="0" smtClean="0">
              <a:solidFill>
                <a:srgbClr val="002776"/>
              </a:solidFill>
              <a:cs typeface="Arial" charset="0"/>
            </a:endParaRPr>
          </a:p>
          <a:p>
            <a:pPr marL="185180" indent="-185180" algn="just" defTabSz="954063" fontAlgn="base">
              <a:spcBef>
                <a:spcPct val="0"/>
              </a:spcBef>
              <a:spcAft>
                <a:spcPct val="0"/>
              </a:spcAft>
              <a:buFont typeface="Arial" pitchFamily="34" charset="0"/>
              <a:buChar char="•"/>
              <a:defRPr/>
            </a:pPr>
            <a:endParaRPr lang="en-US" altLang="en-US" sz="1200" kern="0" dirty="0">
              <a:solidFill>
                <a:srgbClr val="002776"/>
              </a:solidFill>
              <a:cs typeface="Arial" charset="0"/>
            </a:endParaRPr>
          </a:p>
          <a:p>
            <a:pPr marL="185180" indent="-185180" algn="just" defTabSz="954063" fontAlgn="base">
              <a:spcBef>
                <a:spcPct val="0"/>
              </a:spcBef>
              <a:spcAft>
                <a:spcPct val="0"/>
              </a:spcAft>
              <a:buFont typeface="Arial" pitchFamily="34" charset="0"/>
              <a:buChar char="•"/>
              <a:defRPr/>
            </a:pPr>
            <a:endParaRPr lang="en-US" altLang="en-US" sz="1200" kern="0" dirty="0">
              <a:solidFill>
                <a:srgbClr val="002776"/>
              </a:solidFill>
              <a:cs typeface="Arial" charset="0"/>
            </a:endParaRPr>
          </a:p>
          <a:p>
            <a:pPr marL="185180" lvl="0" indent="-185180" algn="just" defTabSz="954063" fontAlgn="base">
              <a:spcBef>
                <a:spcPct val="0"/>
              </a:spcBef>
              <a:spcAft>
                <a:spcPct val="0"/>
              </a:spcAft>
              <a:buFont typeface="Arial" pitchFamily="34" charset="0"/>
              <a:buChar char="•"/>
              <a:defRPr/>
            </a:pPr>
            <a:endParaRPr lang="en-US" altLang="en-US" sz="1200" kern="0" dirty="0" smtClean="0">
              <a:solidFill>
                <a:srgbClr val="002776"/>
              </a:solidFill>
              <a:cs typeface="Arial" charset="0"/>
            </a:endParaRPr>
          </a:p>
          <a:p>
            <a:pPr marL="185180" lvl="0" indent="-185180" algn="just" defTabSz="954063" fontAlgn="base">
              <a:spcBef>
                <a:spcPct val="0"/>
              </a:spcBef>
              <a:spcAft>
                <a:spcPct val="0"/>
              </a:spcAft>
              <a:buFont typeface="Arial" pitchFamily="34" charset="0"/>
              <a:buChar char="•"/>
              <a:defRPr/>
            </a:pPr>
            <a:endParaRPr lang="en-US" altLang="en-US" sz="1200" kern="0" dirty="0">
              <a:solidFill>
                <a:srgbClr val="002776"/>
              </a:solidFill>
              <a:cs typeface="Arial" charset="0"/>
            </a:endParaRPr>
          </a:p>
        </p:txBody>
      </p:sp>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80" y="1412777"/>
            <a:ext cx="4825614" cy="116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TextBox 35845"/>
          <p:cNvSpPr txBox="1"/>
          <p:nvPr/>
        </p:nvSpPr>
        <p:spPr>
          <a:xfrm>
            <a:off x="323528" y="1860591"/>
            <a:ext cx="1566103" cy="360040"/>
          </a:xfrm>
          <a:prstGeom prst="rect">
            <a:avLst/>
          </a:prstGeom>
          <a:noFill/>
        </p:spPr>
        <p:txBody>
          <a:bodyPr wrap="square" lIns="36000" rIns="36000" rtlCol="0">
            <a:noAutofit/>
          </a:bodyPr>
          <a:lstStyle/>
          <a:p>
            <a:r>
              <a:rPr lang="en-IE" sz="1400" b="1" dirty="0" smtClean="0">
                <a:solidFill>
                  <a:schemeClr val="bg2"/>
                </a:solidFill>
              </a:rPr>
              <a:t>Industry Sectors</a:t>
            </a:r>
          </a:p>
        </p:txBody>
      </p:sp>
      <p:pic>
        <p:nvPicPr>
          <p:cNvPr id="11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9797"/>
          <a:stretch/>
        </p:blipFill>
        <p:spPr bwMode="auto">
          <a:xfrm>
            <a:off x="2218601" y="1412776"/>
            <a:ext cx="6492012" cy="116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Rectangle 35846"/>
          <p:cNvSpPr/>
          <p:nvPr/>
        </p:nvSpPr>
        <p:spPr>
          <a:xfrm>
            <a:off x="2395169" y="1611129"/>
            <a:ext cx="6281287" cy="954107"/>
          </a:xfrm>
          <a:prstGeom prst="rect">
            <a:avLst/>
          </a:prstGeom>
        </p:spPr>
        <p:txBody>
          <a:bodyPr wrap="square">
            <a:spAutoFit/>
          </a:bodyPr>
          <a:lstStyle/>
          <a:p>
            <a:pPr marL="185180" lvl="0" indent="-185180" algn="just" defTabSz="954063" fontAlgn="base">
              <a:spcBef>
                <a:spcPct val="0"/>
              </a:spcBef>
              <a:spcAft>
                <a:spcPct val="0"/>
              </a:spcAft>
              <a:buFont typeface="Arial" pitchFamily="34" charset="0"/>
              <a:buChar char="•"/>
              <a:defRPr/>
            </a:pPr>
            <a:r>
              <a:rPr lang="en-US" altLang="en-US" sz="1400" kern="0" dirty="0" smtClean="0">
                <a:solidFill>
                  <a:schemeClr val="bg2"/>
                </a:solidFill>
                <a:cs typeface="Arial" charset="0"/>
              </a:rPr>
              <a:t>In </a:t>
            </a:r>
            <a:r>
              <a:rPr lang="en-US" altLang="en-US" sz="1400" kern="0" dirty="0">
                <a:solidFill>
                  <a:schemeClr val="bg2"/>
                </a:solidFill>
                <a:cs typeface="Arial" charset="0"/>
              </a:rPr>
              <a:t>Ireland, the</a:t>
            </a:r>
            <a:r>
              <a:rPr lang="en-US" altLang="en-US" sz="1400" b="1" kern="0" dirty="0">
                <a:solidFill>
                  <a:schemeClr val="bg2"/>
                </a:solidFill>
                <a:cs typeface="Arial" charset="0"/>
              </a:rPr>
              <a:t> software sector </a:t>
            </a:r>
            <a:r>
              <a:rPr lang="en-US" altLang="en-US" sz="1400" kern="0" dirty="0">
                <a:solidFill>
                  <a:schemeClr val="bg2"/>
                </a:solidFill>
                <a:cs typeface="Arial" charset="0"/>
              </a:rPr>
              <a:t>tops the popularity poll while in other EMEA markets it is typically in 3</a:t>
            </a:r>
            <a:r>
              <a:rPr lang="en-US" altLang="en-US" sz="1400" kern="0" baseline="30000" dirty="0">
                <a:solidFill>
                  <a:schemeClr val="bg2"/>
                </a:solidFill>
                <a:cs typeface="Arial" charset="0"/>
              </a:rPr>
              <a:t>rd</a:t>
            </a:r>
            <a:r>
              <a:rPr lang="en-US" altLang="en-US" sz="1400" kern="0" dirty="0">
                <a:solidFill>
                  <a:schemeClr val="bg2"/>
                </a:solidFill>
                <a:cs typeface="Arial" charset="0"/>
              </a:rPr>
              <a:t>, 4</a:t>
            </a:r>
            <a:r>
              <a:rPr lang="en-US" altLang="en-US" sz="1400" kern="0" baseline="30000" dirty="0">
                <a:solidFill>
                  <a:schemeClr val="bg2"/>
                </a:solidFill>
                <a:cs typeface="Arial" charset="0"/>
              </a:rPr>
              <a:t>th</a:t>
            </a:r>
            <a:r>
              <a:rPr lang="en-US" altLang="en-US" sz="1400" kern="0" dirty="0">
                <a:solidFill>
                  <a:schemeClr val="bg2"/>
                </a:solidFill>
                <a:cs typeface="Arial" charset="0"/>
              </a:rPr>
              <a:t> or 5</a:t>
            </a:r>
            <a:r>
              <a:rPr lang="en-US" altLang="en-US" sz="1400" kern="0" baseline="30000" dirty="0">
                <a:solidFill>
                  <a:schemeClr val="bg2"/>
                </a:solidFill>
                <a:cs typeface="Arial" charset="0"/>
              </a:rPr>
              <a:t>th</a:t>
            </a:r>
            <a:r>
              <a:rPr lang="en-US" altLang="en-US" sz="1400" kern="0" dirty="0">
                <a:solidFill>
                  <a:schemeClr val="bg2"/>
                </a:solidFill>
                <a:cs typeface="Arial" charset="0"/>
              </a:rPr>
              <a:t> place, </a:t>
            </a:r>
            <a:r>
              <a:rPr lang="en-US" altLang="en-US" sz="1400" kern="0" dirty="0" smtClean="0">
                <a:solidFill>
                  <a:schemeClr val="bg2"/>
                </a:solidFill>
                <a:cs typeface="Arial" charset="0"/>
              </a:rPr>
              <a:t>behind </a:t>
            </a:r>
            <a:r>
              <a:rPr lang="en-US" altLang="en-US" sz="1400" kern="0" dirty="0">
                <a:solidFill>
                  <a:schemeClr val="bg2"/>
                </a:solidFill>
                <a:cs typeface="Arial" charset="0"/>
              </a:rPr>
              <a:t>banking and FMCG </a:t>
            </a:r>
            <a:r>
              <a:rPr lang="en-US" altLang="en-US" sz="1400" kern="0" dirty="0" smtClean="0">
                <a:solidFill>
                  <a:schemeClr val="bg2"/>
                </a:solidFill>
                <a:cs typeface="Arial" charset="0"/>
              </a:rPr>
              <a:t>companies. Interestingly, Banks remain the sector of choice for </a:t>
            </a:r>
            <a:r>
              <a:rPr lang="en-US" altLang="en-US" sz="1400" kern="0" dirty="0" smtClean="0">
                <a:solidFill>
                  <a:schemeClr val="bg2"/>
                </a:solidFill>
                <a:cs typeface="Arial" charset="0"/>
              </a:rPr>
              <a:t>Irish students</a:t>
            </a:r>
            <a:r>
              <a:rPr lang="en-US" altLang="en-US" sz="1400" kern="0" dirty="0" smtClean="0">
                <a:solidFill>
                  <a:schemeClr val="bg2"/>
                </a:solidFill>
                <a:cs typeface="Arial" charset="0"/>
              </a:rPr>
              <a:t>.</a:t>
            </a:r>
          </a:p>
        </p:txBody>
      </p:sp>
      <p:pic>
        <p:nvPicPr>
          <p:cNvPr id="12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39522"/>
          <a:stretch/>
        </p:blipFill>
        <p:spPr bwMode="auto">
          <a:xfrm>
            <a:off x="1945555" y="3069562"/>
            <a:ext cx="6730901" cy="116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480" y="3068960"/>
            <a:ext cx="5054600" cy="116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TextBox 116"/>
          <p:cNvSpPr txBox="1"/>
          <p:nvPr/>
        </p:nvSpPr>
        <p:spPr>
          <a:xfrm>
            <a:off x="467544" y="3457120"/>
            <a:ext cx="1566103" cy="360040"/>
          </a:xfrm>
          <a:prstGeom prst="rect">
            <a:avLst/>
          </a:prstGeom>
          <a:noFill/>
        </p:spPr>
        <p:txBody>
          <a:bodyPr wrap="square" lIns="36000" rIns="36000" rtlCol="0">
            <a:noAutofit/>
          </a:bodyPr>
          <a:lstStyle/>
          <a:p>
            <a:r>
              <a:rPr lang="en-IE" sz="1400" b="1" dirty="0" smtClean="0">
                <a:solidFill>
                  <a:schemeClr val="bg2"/>
                </a:solidFill>
              </a:rPr>
              <a:t>Employers</a:t>
            </a:r>
          </a:p>
          <a:p>
            <a:r>
              <a:rPr lang="en-IE" sz="1400" b="1" i="1" dirty="0" smtClean="0">
                <a:solidFill>
                  <a:schemeClr val="bg2"/>
                </a:solidFill>
              </a:rPr>
              <a:t>All</a:t>
            </a:r>
          </a:p>
        </p:txBody>
      </p:sp>
      <p:sp>
        <p:nvSpPr>
          <p:cNvPr id="35848" name="Rectangle 35847"/>
          <p:cNvSpPr/>
          <p:nvPr/>
        </p:nvSpPr>
        <p:spPr>
          <a:xfrm>
            <a:off x="2395169" y="3171774"/>
            <a:ext cx="6209279" cy="1126462"/>
          </a:xfrm>
          <a:prstGeom prst="rect">
            <a:avLst/>
          </a:prstGeom>
        </p:spPr>
        <p:txBody>
          <a:bodyPr wrap="square">
            <a:spAutoFit/>
          </a:bodyPr>
          <a:lstStyle/>
          <a:p>
            <a:pPr marL="185180" lvl="0" indent="-185180" algn="just" defTabSz="954063" fontAlgn="base">
              <a:spcBef>
                <a:spcPct val="0"/>
              </a:spcBef>
              <a:spcAft>
                <a:spcPct val="0"/>
              </a:spcAft>
              <a:buFont typeface="Arial" pitchFamily="34" charset="0"/>
              <a:buChar char="•"/>
              <a:defRPr/>
            </a:pPr>
            <a:r>
              <a:rPr lang="en-US" altLang="en-US" sz="1400" kern="0" dirty="0">
                <a:solidFill>
                  <a:schemeClr val="bg2"/>
                </a:solidFill>
                <a:cs typeface="Arial" charset="0"/>
              </a:rPr>
              <a:t>While Google is top choice in eight other EMEA countries, Ireland </a:t>
            </a:r>
            <a:r>
              <a:rPr lang="en-US" altLang="en-US" sz="1400" kern="0" dirty="0" smtClean="0">
                <a:solidFill>
                  <a:schemeClr val="bg2"/>
                </a:solidFill>
                <a:cs typeface="Arial" charset="0"/>
              </a:rPr>
              <a:t>continues to have the </a:t>
            </a:r>
            <a:r>
              <a:rPr lang="en-US" altLang="en-US" sz="1400" b="1" kern="0" dirty="0">
                <a:solidFill>
                  <a:schemeClr val="bg2"/>
                </a:solidFill>
                <a:cs typeface="Arial" charset="0"/>
              </a:rPr>
              <a:t>highest number of tech companies</a:t>
            </a:r>
            <a:r>
              <a:rPr lang="en-US" altLang="en-US" sz="1400" kern="0" dirty="0">
                <a:solidFill>
                  <a:schemeClr val="bg2"/>
                </a:solidFill>
                <a:cs typeface="Arial" charset="0"/>
              </a:rPr>
              <a:t> featured in the “ideal employer” list with </a:t>
            </a:r>
            <a:r>
              <a:rPr lang="en-US" altLang="en-US" sz="1400" b="1" kern="0" dirty="0">
                <a:solidFill>
                  <a:schemeClr val="bg2"/>
                </a:solidFill>
                <a:cs typeface="Arial" charset="0"/>
              </a:rPr>
              <a:t>Google</a:t>
            </a:r>
            <a:r>
              <a:rPr lang="en-US" altLang="en-US" sz="1400" kern="0" dirty="0">
                <a:solidFill>
                  <a:schemeClr val="bg2"/>
                </a:solidFill>
                <a:cs typeface="Arial" charset="0"/>
              </a:rPr>
              <a:t>, </a:t>
            </a:r>
            <a:r>
              <a:rPr lang="en-US" altLang="en-US" sz="1400" b="1" kern="0" dirty="0">
                <a:solidFill>
                  <a:schemeClr val="bg2"/>
                </a:solidFill>
                <a:cs typeface="Arial" charset="0"/>
              </a:rPr>
              <a:t>Apple</a:t>
            </a:r>
            <a:r>
              <a:rPr lang="en-US" altLang="en-US" sz="1400" kern="0" dirty="0">
                <a:solidFill>
                  <a:schemeClr val="bg2"/>
                </a:solidFill>
                <a:cs typeface="Arial" charset="0"/>
              </a:rPr>
              <a:t> and </a:t>
            </a:r>
            <a:r>
              <a:rPr lang="en-US" altLang="en-US" sz="1400" b="1" kern="0" dirty="0">
                <a:solidFill>
                  <a:schemeClr val="bg2"/>
                </a:solidFill>
                <a:cs typeface="Arial" charset="0"/>
              </a:rPr>
              <a:t>Facebook</a:t>
            </a:r>
            <a:r>
              <a:rPr lang="en-US" altLang="en-US" sz="1400" kern="0" dirty="0">
                <a:solidFill>
                  <a:schemeClr val="bg2"/>
                </a:solidFill>
                <a:cs typeface="Arial" charset="0"/>
              </a:rPr>
              <a:t> being ranked in the top 3</a:t>
            </a:r>
            <a:r>
              <a:rPr lang="en-US" altLang="en-US" sz="1400" kern="0" dirty="0" smtClean="0">
                <a:solidFill>
                  <a:schemeClr val="bg2"/>
                </a:solidFill>
                <a:cs typeface="Arial" charset="0"/>
              </a:rPr>
              <a:t>. </a:t>
            </a:r>
            <a:r>
              <a:rPr lang="en-US" altLang="en-US" sz="1400" b="1" kern="0" dirty="0" smtClean="0">
                <a:solidFill>
                  <a:schemeClr val="bg2"/>
                </a:solidFill>
                <a:cs typeface="Arial" charset="0"/>
              </a:rPr>
              <a:t>Disney</a:t>
            </a:r>
            <a:r>
              <a:rPr lang="en-US" altLang="en-US" sz="1400" kern="0" dirty="0" smtClean="0">
                <a:solidFill>
                  <a:schemeClr val="bg2"/>
                </a:solidFill>
                <a:cs typeface="Arial" charset="0"/>
              </a:rPr>
              <a:t> and </a:t>
            </a:r>
            <a:r>
              <a:rPr lang="en-US" altLang="en-US" sz="1400" b="1" kern="0" dirty="0" smtClean="0">
                <a:solidFill>
                  <a:schemeClr val="bg2"/>
                </a:solidFill>
                <a:cs typeface="Arial" charset="0"/>
              </a:rPr>
              <a:t>Coca-Cola</a:t>
            </a:r>
            <a:r>
              <a:rPr lang="en-US" altLang="en-US" sz="1400" kern="0" dirty="0" smtClean="0">
                <a:solidFill>
                  <a:schemeClr val="bg2"/>
                </a:solidFill>
                <a:cs typeface="Arial" charset="0"/>
              </a:rPr>
              <a:t> close out the top five.</a:t>
            </a:r>
            <a:endParaRPr lang="en-US" altLang="en-US" sz="1400" kern="0" dirty="0">
              <a:solidFill>
                <a:schemeClr val="bg2"/>
              </a:solidFill>
              <a:cs typeface="Arial" charset="0"/>
            </a:endParaRPr>
          </a:p>
          <a:p>
            <a:pPr lvl="0" algn="just" defTabSz="954063" fontAlgn="base">
              <a:lnSpc>
                <a:spcPct val="80000"/>
              </a:lnSpc>
              <a:spcBef>
                <a:spcPct val="0"/>
              </a:spcBef>
              <a:spcAft>
                <a:spcPct val="0"/>
              </a:spcAft>
              <a:defRPr/>
            </a:pPr>
            <a:endParaRPr lang="en-US" altLang="en-US" sz="1400" kern="0" dirty="0">
              <a:solidFill>
                <a:schemeClr val="bg2"/>
              </a:solidFill>
              <a:cs typeface="Arial" charset="0"/>
            </a:endParaRPr>
          </a:p>
        </p:txBody>
      </p:sp>
      <p:pic>
        <p:nvPicPr>
          <p:cNvPr id="3687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r="59240"/>
          <a:stretch/>
        </p:blipFill>
        <p:spPr bwMode="auto">
          <a:xfrm>
            <a:off x="237480" y="4853394"/>
            <a:ext cx="1976408" cy="116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TextBox 118"/>
          <p:cNvSpPr txBox="1"/>
          <p:nvPr/>
        </p:nvSpPr>
        <p:spPr>
          <a:xfrm>
            <a:off x="317362" y="5253910"/>
            <a:ext cx="1566103" cy="360040"/>
          </a:xfrm>
          <a:prstGeom prst="rect">
            <a:avLst/>
          </a:prstGeom>
          <a:noFill/>
        </p:spPr>
        <p:txBody>
          <a:bodyPr wrap="square" lIns="36000" rIns="36000" rtlCol="0">
            <a:noAutofit/>
          </a:bodyPr>
          <a:lstStyle/>
          <a:p>
            <a:r>
              <a:rPr lang="en-IE" sz="1400" b="1" dirty="0" smtClean="0">
                <a:solidFill>
                  <a:schemeClr val="bg2"/>
                </a:solidFill>
              </a:rPr>
              <a:t>Employers</a:t>
            </a:r>
          </a:p>
          <a:p>
            <a:r>
              <a:rPr lang="en-IE" sz="1400" b="1" i="1" dirty="0" smtClean="0">
                <a:solidFill>
                  <a:schemeClr val="bg2"/>
                </a:solidFill>
              </a:rPr>
              <a:t>Ireland</a:t>
            </a:r>
          </a:p>
        </p:txBody>
      </p:sp>
      <p:pic>
        <p:nvPicPr>
          <p:cNvPr id="3687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38898"/>
          <a:stretch/>
        </p:blipFill>
        <p:spPr bwMode="auto">
          <a:xfrm>
            <a:off x="2033647" y="4853995"/>
            <a:ext cx="6642809" cy="115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ooter Placeholder 7"/>
          <p:cNvSpPr txBox="1">
            <a:spLocks/>
          </p:cNvSpPr>
          <p:nvPr/>
        </p:nvSpPr>
        <p:spPr bwMode="auto">
          <a:xfrm>
            <a:off x="6120878" y="6578831"/>
            <a:ext cx="2617376" cy="178931"/>
          </a:xfrm>
          <a:prstGeom prst="rect">
            <a:avLst/>
          </a:prstGeom>
          <a:solidFill>
            <a:schemeClr val="bg1"/>
          </a:solidFill>
          <a:extLst/>
        </p:spPr>
        <p:txBody>
          <a:bodyPr vert="horz" wrap="square" lIns="0" tIns="0" rIns="0" bIns="0" numCol="1" anchor="t" anchorCtr="0" compatLnSpc="1">
            <a:prstTxWarp prst="textNoShape">
              <a:avLst/>
            </a:prstTxWarp>
            <a:spAutoFit/>
          </a:bodyPr>
          <a:lstStyle>
            <a:defPPr>
              <a:defRPr lang="en-US"/>
            </a:defPPr>
            <a:lvl1pPr algn="l" rtl="0" fontAlgn="base">
              <a:lnSpc>
                <a:spcPts val="1125"/>
              </a:lnSpc>
              <a:spcBef>
                <a:spcPct val="0"/>
              </a:spcBef>
              <a:spcAft>
                <a:spcPct val="0"/>
              </a:spcAft>
              <a:defRPr sz="800" kern="1200">
                <a:solidFill>
                  <a:schemeClr val="tx1"/>
                </a:solidFill>
                <a:latin typeface="Arial" charset="0"/>
                <a:ea typeface="+mn-ea"/>
                <a:cs typeface="Arial" charset="0"/>
              </a:defRPr>
            </a:lvl1pPr>
            <a:lvl2pPr marL="742950" indent="-285750" algn="l" rtl="0" fontAlgn="base">
              <a:spcBef>
                <a:spcPct val="0"/>
              </a:spcBef>
              <a:spcAft>
                <a:spcPct val="0"/>
              </a:spcAft>
              <a:defRPr sz="1900" kern="1200">
                <a:solidFill>
                  <a:schemeClr val="tx1"/>
                </a:solidFill>
                <a:latin typeface="Arial" charset="0"/>
                <a:ea typeface="+mn-ea"/>
                <a:cs typeface="Arial" charset="0"/>
              </a:defRPr>
            </a:lvl2pPr>
            <a:lvl3pPr marL="1143000" indent="-228600" algn="l" rtl="0" fontAlgn="base">
              <a:spcBef>
                <a:spcPct val="0"/>
              </a:spcBef>
              <a:spcAft>
                <a:spcPct val="0"/>
              </a:spcAft>
              <a:defRPr sz="1900" kern="1200">
                <a:solidFill>
                  <a:schemeClr val="tx1"/>
                </a:solidFill>
                <a:latin typeface="Arial" charset="0"/>
                <a:ea typeface="+mn-ea"/>
                <a:cs typeface="Arial" charset="0"/>
              </a:defRPr>
            </a:lvl3pPr>
            <a:lvl4pPr marL="1600200" indent="-228600" algn="l" rtl="0" fontAlgn="base">
              <a:spcBef>
                <a:spcPct val="0"/>
              </a:spcBef>
              <a:spcAft>
                <a:spcPct val="0"/>
              </a:spcAft>
              <a:defRPr sz="1900" kern="1200">
                <a:solidFill>
                  <a:schemeClr val="tx1"/>
                </a:solidFill>
                <a:latin typeface="Arial" charset="0"/>
                <a:ea typeface="+mn-ea"/>
                <a:cs typeface="Arial" charset="0"/>
              </a:defRPr>
            </a:lvl4pPr>
            <a:lvl5pPr marL="2057400" indent="-228600" algn="l" rtl="0" fontAlgn="base">
              <a:spcBef>
                <a:spcPct val="0"/>
              </a:spcBef>
              <a:spcAft>
                <a:spcPct val="0"/>
              </a:spcAft>
              <a:defRPr sz="1900"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9pPr>
          </a:lstStyle>
          <a:p>
            <a:pPr algn="r"/>
            <a:r>
              <a:rPr lang="en-US" altLang="en-US" smtClean="0">
                <a:solidFill>
                  <a:srgbClr val="8C8C8C"/>
                </a:solidFill>
              </a:rPr>
              <a:t>Private and Confidential: Deloitte Ireland</a:t>
            </a:r>
            <a:endParaRPr lang="en-GB" altLang="en-US" dirty="0">
              <a:solidFill>
                <a:srgbClr val="8C8C8C"/>
              </a:solidFill>
            </a:endParaRPr>
          </a:p>
        </p:txBody>
      </p:sp>
      <p:sp>
        <p:nvSpPr>
          <p:cNvPr id="24" name="Footer Placeholder 7"/>
          <p:cNvSpPr txBox="1">
            <a:spLocks/>
          </p:cNvSpPr>
          <p:nvPr/>
        </p:nvSpPr>
        <p:spPr bwMode="auto">
          <a:xfrm>
            <a:off x="6120878" y="6578831"/>
            <a:ext cx="2617376" cy="178931"/>
          </a:xfrm>
          <a:prstGeom prst="rect">
            <a:avLst/>
          </a:prstGeom>
          <a:solidFill>
            <a:schemeClr val="bg1"/>
          </a:solidFill>
          <a:extLst/>
        </p:spPr>
        <p:txBody>
          <a:bodyPr vert="horz" wrap="square" lIns="0" tIns="0" rIns="0" bIns="0" numCol="1" anchor="t" anchorCtr="0" compatLnSpc="1">
            <a:prstTxWarp prst="textNoShape">
              <a:avLst/>
            </a:prstTxWarp>
            <a:spAutoFit/>
          </a:bodyPr>
          <a:lstStyle>
            <a:defPPr>
              <a:defRPr lang="en-US"/>
            </a:defPPr>
            <a:lvl1pPr algn="l" rtl="0" fontAlgn="base">
              <a:lnSpc>
                <a:spcPts val="1125"/>
              </a:lnSpc>
              <a:spcBef>
                <a:spcPct val="0"/>
              </a:spcBef>
              <a:spcAft>
                <a:spcPct val="0"/>
              </a:spcAft>
              <a:defRPr sz="800" kern="1200">
                <a:solidFill>
                  <a:schemeClr val="tx1"/>
                </a:solidFill>
                <a:latin typeface="Arial" charset="0"/>
                <a:ea typeface="+mn-ea"/>
                <a:cs typeface="Arial" charset="0"/>
              </a:defRPr>
            </a:lvl1pPr>
            <a:lvl2pPr marL="742950" indent="-285750" algn="l" rtl="0" fontAlgn="base">
              <a:spcBef>
                <a:spcPct val="0"/>
              </a:spcBef>
              <a:spcAft>
                <a:spcPct val="0"/>
              </a:spcAft>
              <a:defRPr sz="1900" kern="1200">
                <a:solidFill>
                  <a:schemeClr val="tx1"/>
                </a:solidFill>
                <a:latin typeface="Arial" charset="0"/>
                <a:ea typeface="+mn-ea"/>
                <a:cs typeface="Arial" charset="0"/>
              </a:defRPr>
            </a:lvl2pPr>
            <a:lvl3pPr marL="1143000" indent="-228600" algn="l" rtl="0" fontAlgn="base">
              <a:spcBef>
                <a:spcPct val="0"/>
              </a:spcBef>
              <a:spcAft>
                <a:spcPct val="0"/>
              </a:spcAft>
              <a:defRPr sz="1900" kern="1200">
                <a:solidFill>
                  <a:schemeClr val="tx1"/>
                </a:solidFill>
                <a:latin typeface="Arial" charset="0"/>
                <a:ea typeface="+mn-ea"/>
                <a:cs typeface="Arial" charset="0"/>
              </a:defRPr>
            </a:lvl3pPr>
            <a:lvl4pPr marL="1600200" indent="-228600" algn="l" rtl="0" fontAlgn="base">
              <a:spcBef>
                <a:spcPct val="0"/>
              </a:spcBef>
              <a:spcAft>
                <a:spcPct val="0"/>
              </a:spcAft>
              <a:defRPr sz="1900" kern="1200">
                <a:solidFill>
                  <a:schemeClr val="tx1"/>
                </a:solidFill>
                <a:latin typeface="Arial" charset="0"/>
                <a:ea typeface="+mn-ea"/>
                <a:cs typeface="Arial" charset="0"/>
              </a:defRPr>
            </a:lvl4pPr>
            <a:lvl5pPr marL="2057400" indent="-228600" algn="l" rtl="0" fontAlgn="base">
              <a:spcBef>
                <a:spcPct val="0"/>
              </a:spcBef>
              <a:spcAft>
                <a:spcPct val="0"/>
              </a:spcAft>
              <a:defRPr sz="1900"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9pPr>
          </a:lstStyle>
          <a:p>
            <a:pPr algn="r"/>
            <a:r>
              <a:rPr lang="en-US" altLang="en-US" smtClean="0">
                <a:solidFill>
                  <a:srgbClr val="8C8C8C"/>
                </a:solidFill>
              </a:rPr>
              <a:t>Private and Confidential: Deloitte Ireland</a:t>
            </a:r>
            <a:endParaRPr lang="en-GB" altLang="en-US" dirty="0">
              <a:solidFill>
                <a:srgbClr val="8C8C8C"/>
              </a:solidFill>
            </a:endParaRPr>
          </a:p>
        </p:txBody>
      </p:sp>
      <p:sp>
        <p:nvSpPr>
          <p:cNvPr id="25" name="Rectangle 24"/>
          <p:cNvSpPr/>
          <p:nvPr/>
        </p:nvSpPr>
        <p:spPr>
          <a:xfrm>
            <a:off x="6125920" y="6586687"/>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6" name="Rectangle 25"/>
          <p:cNvSpPr>
            <a:spLocks noChangeArrowheads="1"/>
          </p:cNvSpPr>
          <p:nvPr>
            <p:custDataLst>
              <p:tags r:id="rId2"/>
            </p:custDataLst>
          </p:nvPr>
        </p:nvSpPr>
        <p:spPr bwMode="auto">
          <a:xfrm>
            <a:off x="6333827" y="6586687"/>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27" name="TextBox 26"/>
          <p:cNvSpPr txBox="1"/>
          <p:nvPr/>
        </p:nvSpPr>
        <p:spPr>
          <a:xfrm>
            <a:off x="370113" y="6557242"/>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28" name="Rectangle 27"/>
          <p:cNvSpPr/>
          <p:nvPr/>
        </p:nvSpPr>
        <p:spPr>
          <a:xfrm>
            <a:off x="5728877" y="81463"/>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29" name="Rectangle 28"/>
          <p:cNvSpPr/>
          <p:nvPr/>
        </p:nvSpPr>
        <p:spPr>
          <a:xfrm>
            <a:off x="2437536" y="5066995"/>
            <a:ext cx="6209279" cy="911019"/>
          </a:xfrm>
          <a:prstGeom prst="rect">
            <a:avLst/>
          </a:prstGeom>
        </p:spPr>
        <p:txBody>
          <a:bodyPr wrap="square">
            <a:spAutoFit/>
          </a:bodyPr>
          <a:lstStyle/>
          <a:p>
            <a:pPr marL="185180" lvl="0" indent="-185180" algn="just" defTabSz="954063">
              <a:buFont typeface="Arial" pitchFamily="34" charset="0"/>
              <a:buChar char="•"/>
              <a:defRPr/>
            </a:pPr>
            <a:r>
              <a:rPr lang="en-US" altLang="en-US" sz="1400" kern="0" dirty="0" smtClean="0">
                <a:solidFill>
                  <a:schemeClr val="bg2"/>
                </a:solidFill>
                <a:cs typeface="Arial" charset="0"/>
              </a:rPr>
              <a:t>By comparison, after Google, the remaining “ideal employers” for insurance inclined students includes </a:t>
            </a:r>
            <a:r>
              <a:rPr lang="en-US" altLang="en-US" sz="1400" b="1" kern="0" dirty="0" smtClean="0">
                <a:solidFill>
                  <a:schemeClr val="bg2"/>
                </a:solidFill>
                <a:cs typeface="Arial" charset="0"/>
              </a:rPr>
              <a:t>Paddy Power</a:t>
            </a:r>
            <a:r>
              <a:rPr lang="en-US" altLang="en-US" sz="1400" kern="0" dirty="0" smtClean="0">
                <a:solidFill>
                  <a:schemeClr val="bg2"/>
                </a:solidFill>
                <a:cs typeface="Arial" charset="0"/>
              </a:rPr>
              <a:t>, </a:t>
            </a:r>
            <a:r>
              <a:rPr lang="en-US" altLang="en-US" sz="1400" b="1" kern="0" dirty="0" smtClean="0">
                <a:solidFill>
                  <a:schemeClr val="bg2"/>
                </a:solidFill>
                <a:cs typeface="Arial" charset="0"/>
              </a:rPr>
              <a:t>Bank of Ireland</a:t>
            </a:r>
            <a:r>
              <a:rPr lang="en-US" altLang="en-US" sz="1400" kern="0" dirty="0" smtClean="0">
                <a:solidFill>
                  <a:schemeClr val="bg2"/>
                </a:solidFill>
              </a:rPr>
              <a:t>, </a:t>
            </a:r>
            <a:r>
              <a:rPr lang="en-US" altLang="en-US" sz="1400" b="1" kern="0" dirty="0">
                <a:solidFill>
                  <a:schemeClr val="bg2"/>
                </a:solidFill>
              </a:rPr>
              <a:t>Goldman </a:t>
            </a:r>
            <a:r>
              <a:rPr lang="en-US" altLang="en-US" sz="1400" b="1" kern="0" dirty="0" smtClean="0">
                <a:solidFill>
                  <a:schemeClr val="bg2"/>
                </a:solidFill>
              </a:rPr>
              <a:t>Sachs</a:t>
            </a:r>
            <a:r>
              <a:rPr lang="en-US" altLang="en-US" sz="1400" kern="0" dirty="0">
                <a:solidFill>
                  <a:schemeClr val="bg2"/>
                </a:solidFill>
              </a:rPr>
              <a:t> </a:t>
            </a:r>
            <a:r>
              <a:rPr lang="en-US" altLang="en-US" sz="1400" kern="0" dirty="0" smtClean="0">
                <a:solidFill>
                  <a:schemeClr val="bg2"/>
                </a:solidFill>
              </a:rPr>
              <a:t>with </a:t>
            </a:r>
            <a:r>
              <a:rPr lang="en-US" altLang="en-US" sz="1400" b="1" kern="0" dirty="0">
                <a:solidFill>
                  <a:schemeClr val="bg2"/>
                </a:solidFill>
              </a:rPr>
              <a:t>Professional Services Firms </a:t>
            </a:r>
            <a:r>
              <a:rPr lang="en-US" altLang="en-US" sz="1400" kern="0" dirty="0" smtClean="0">
                <a:solidFill>
                  <a:schemeClr val="bg2"/>
                </a:solidFill>
              </a:rPr>
              <a:t> closing the list is.</a:t>
            </a:r>
            <a:endParaRPr lang="en-US" altLang="en-US" sz="1400" kern="0" dirty="0">
              <a:solidFill>
                <a:schemeClr val="bg2"/>
              </a:solidFill>
              <a:cs typeface="Arial" charset="0"/>
            </a:endParaRPr>
          </a:p>
          <a:p>
            <a:pPr lvl="0" algn="just" defTabSz="954063" fontAlgn="base">
              <a:lnSpc>
                <a:spcPct val="80000"/>
              </a:lnSpc>
              <a:spcBef>
                <a:spcPct val="0"/>
              </a:spcBef>
              <a:spcAft>
                <a:spcPct val="0"/>
              </a:spcAft>
              <a:defRPr/>
            </a:pPr>
            <a:endParaRPr lang="en-US" altLang="en-US" sz="1400" kern="0" dirty="0">
              <a:solidFill>
                <a:schemeClr val="bg2"/>
              </a:solidFill>
              <a:cs typeface="Arial" charset="0"/>
            </a:endParaRPr>
          </a:p>
        </p:txBody>
      </p:sp>
    </p:spTree>
    <p:extLst>
      <p:ext uri="{BB962C8B-B14F-4D97-AF65-F5344CB8AC3E}">
        <p14:creationId xmlns:p14="http://schemas.microsoft.com/office/powerpoint/2010/main" val="1609609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97925" y="6544628"/>
            <a:ext cx="346075" cy="142875"/>
          </a:xfrm>
        </p:spPr>
        <p:txBody>
          <a:bodyPr/>
          <a:lstStyle/>
          <a:p>
            <a:fld id="{BB3EB412-ADD0-4785-835D-74F14F7EE1C4}" type="slidenum">
              <a:rPr lang="en-US" smtClean="0"/>
              <a:pPr/>
              <a:t>16</a:t>
            </a:fld>
            <a:endParaRPr lang="en-US" dirty="0"/>
          </a:p>
        </p:txBody>
      </p:sp>
      <p:sp>
        <p:nvSpPr>
          <p:cNvPr id="574465" name="Title 1"/>
          <p:cNvSpPr>
            <a:spLocks noGrp="1"/>
          </p:cNvSpPr>
          <p:nvPr>
            <p:ph type="ctrTitle"/>
          </p:nvPr>
        </p:nvSpPr>
        <p:spPr>
          <a:xfrm>
            <a:off x="226146" y="700816"/>
            <a:ext cx="8819531" cy="1256754"/>
          </a:xfrm>
        </p:spPr>
        <p:txBody>
          <a:bodyPr/>
          <a:lstStyle/>
          <a:p>
            <a:r>
              <a:rPr lang="en-US" sz="4800" dirty="0" smtClean="0"/>
              <a:t>Insights from the Banking Sector</a:t>
            </a:r>
            <a:br>
              <a:rPr lang="en-US" sz="4800" dirty="0" smtClean="0"/>
            </a:br>
            <a:r>
              <a:rPr lang="en-US" sz="1800" dirty="0" smtClean="0"/>
              <a:t>Neville Bourke (HR Director, BOI Retail)</a:t>
            </a:r>
          </a:p>
        </p:txBody>
      </p:sp>
      <p:pic>
        <p:nvPicPr>
          <p:cNvPr id="3" name="Picture 2"/>
          <p:cNvPicPr>
            <a:picLocks noChangeAspect="1"/>
          </p:cNvPicPr>
          <p:nvPr/>
        </p:nvPicPr>
        <p:blipFill>
          <a:blip r:embed="rId3"/>
          <a:stretch>
            <a:fillRect/>
          </a:stretch>
        </p:blipFill>
        <p:spPr>
          <a:xfrm>
            <a:off x="226146" y="5233913"/>
            <a:ext cx="2206846" cy="1453590"/>
          </a:xfrm>
          <a:prstGeom prst="rect">
            <a:avLst/>
          </a:prstGeom>
          <a:ln>
            <a:solidFill>
              <a:schemeClr val="tx1">
                <a:lumMod val="75000"/>
              </a:schemeClr>
            </a:solidFill>
          </a:ln>
        </p:spPr>
      </p:pic>
    </p:spTree>
    <p:extLst>
      <p:ext uri="{BB962C8B-B14F-4D97-AF65-F5344CB8AC3E}">
        <p14:creationId xmlns:p14="http://schemas.microsoft.com/office/powerpoint/2010/main" val="2803175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7"/>
          <p:cNvSpPr txBox="1">
            <a:spLocks/>
          </p:cNvSpPr>
          <p:nvPr/>
        </p:nvSpPr>
        <p:spPr bwMode="auto">
          <a:xfrm>
            <a:off x="920210" y="260648"/>
            <a:ext cx="7790403"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998" rtl="0" eaLnBrk="0" fontAlgn="base" hangingPunct="0">
              <a:lnSpc>
                <a:spcPct val="100000"/>
              </a:lnSpc>
              <a:spcBef>
                <a:spcPct val="0"/>
              </a:spcBef>
              <a:spcAft>
                <a:spcPct val="0"/>
              </a:spcAft>
              <a:defRPr sz="2500" b="1" kern="1200">
                <a:solidFill>
                  <a:schemeClr val="tx2"/>
                </a:solidFill>
                <a:latin typeface="+mj-lt"/>
                <a:ea typeface="+mj-ea"/>
                <a:cs typeface="+mj-cs"/>
              </a:defRPr>
            </a:lvl1pPr>
            <a:lvl2pPr algn="l" defTabSz="957998" rtl="0" eaLnBrk="0" fontAlgn="base" hangingPunct="0">
              <a:lnSpc>
                <a:spcPts val="3196"/>
              </a:lnSpc>
              <a:spcBef>
                <a:spcPct val="0"/>
              </a:spcBef>
              <a:spcAft>
                <a:spcPct val="0"/>
              </a:spcAft>
              <a:defRPr sz="2300" b="1">
                <a:solidFill>
                  <a:schemeClr val="tx2"/>
                </a:solidFill>
                <a:latin typeface="Arial" charset="0"/>
              </a:defRPr>
            </a:lvl2pPr>
            <a:lvl3pPr algn="l" defTabSz="957998" rtl="0" eaLnBrk="0" fontAlgn="base" hangingPunct="0">
              <a:lnSpc>
                <a:spcPts val="3196"/>
              </a:lnSpc>
              <a:spcBef>
                <a:spcPct val="0"/>
              </a:spcBef>
              <a:spcAft>
                <a:spcPct val="0"/>
              </a:spcAft>
              <a:defRPr sz="2300" b="1">
                <a:solidFill>
                  <a:schemeClr val="tx2"/>
                </a:solidFill>
                <a:latin typeface="Arial" charset="0"/>
              </a:defRPr>
            </a:lvl3pPr>
            <a:lvl4pPr algn="l" defTabSz="957998" rtl="0" eaLnBrk="0" fontAlgn="base" hangingPunct="0">
              <a:lnSpc>
                <a:spcPts val="3196"/>
              </a:lnSpc>
              <a:spcBef>
                <a:spcPct val="0"/>
              </a:spcBef>
              <a:spcAft>
                <a:spcPct val="0"/>
              </a:spcAft>
              <a:defRPr sz="2300" b="1">
                <a:solidFill>
                  <a:schemeClr val="tx2"/>
                </a:solidFill>
                <a:latin typeface="Arial" charset="0"/>
              </a:defRPr>
            </a:lvl4pPr>
            <a:lvl5pPr algn="l" defTabSz="957998" rtl="0" eaLnBrk="0" fontAlgn="base" hangingPunct="0">
              <a:lnSpc>
                <a:spcPts val="3196"/>
              </a:lnSpc>
              <a:spcBef>
                <a:spcPct val="0"/>
              </a:spcBef>
              <a:spcAft>
                <a:spcPct val="0"/>
              </a:spcAft>
              <a:defRPr sz="2300" b="1">
                <a:solidFill>
                  <a:schemeClr val="tx2"/>
                </a:solidFill>
                <a:latin typeface="Arial" charset="0"/>
              </a:defRPr>
            </a:lvl5pPr>
            <a:lvl6pPr marL="429756" algn="l" rtl="0" fontAlgn="base">
              <a:spcBef>
                <a:spcPct val="0"/>
              </a:spcBef>
              <a:spcAft>
                <a:spcPct val="0"/>
              </a:spcAft>
              <a:defRPr sz="2300" b="1">
                <a:solidFill>
                  <a:schemeClr val="accent1"/>
                </a:solidFill>
                <a:latin typeface="Arial" charset="0"/>
              </a:defRPr>
            </a:lvl6pPr>
            <a:lvl7pPr marL="859512" algn="l" rtl="0" fontAlgn="base">
              <a:spcBef>
                <a:spcPct val="0"/>
              </a:spcBef>
              <a:spcAft>
                <a:spcPct val="0"/>
              </a:spcAft>
              <a:defRPr sz="2300" b="1">
                <a:solidFill>
                  <a:schemeClr val="accent1"/>
                </a:solidFill>
                <a:latin typeface="Arial" charset="0"/>
              </a:defRPr>
            </a:lvl7pPr>
            <a:lvl8pPr marL="1289268" algn="l" rtl="0" fontAlgn="base">
              <a:spcBef>
                <a:spcPct val="0"/>
              </a:spcBef>
              <a:spcAft>
                <a:spcPct val="0"/>
              </a:spcAft>
              <a:defRPr sz="2300" b="1">
                <a:solidFill>
                  <a:schemeClr val="accent1"/>
                </a:solidFill>
                <a:latin typeface="Arial" charset="0"/>
              </a:defRPr>
            </a:lvl8pPr>
            <a:lvl9pPr marL="1719024" algn="l" rtl="0" fontAlgn="base">
              <a:spcBef>
                <a:spcPct val="0"/>
              </a:spcBef>
              <a:spcAft>
                <a:spcPct val="0"/>
              </a:spcAft>
              <a:defRPr sz="2300" b="1">
                <a:solidFill>
                  <a:schemeClr val="accent1"/>
                </a:solidFill>
                <a:latin typeface="Arial" charset="0"/>
              </a:defRPr>
            </a:lvl9pPr>
          </a:lstStyle>
          <a:p>
            <a:pPr>
              <a:defRPr/>
            </a:pPr>
            <a:r>
              <a:rPr lang="en-GB" sz="2000" dirty="0">
                <a:solidFill>
                  <a:srgbClr val="002060"/>
                </a:solidFill>
              </a:rPr>
              <a:t>Talent in Insurance 2015 </a:t>
            </a:r>
            <a:endParaRPr lang="en-GB" sz="2000" dirty="0" smtClean="0">
              <a:solidFill>
                <a:srgbClr val="002060"/>
              </a:solidFill>
            </a:endParaRPr>
          </a:p>
          <a:p>
            <a:pPr>
              <a:defRPr/>
            </a:pPr>
            <a:r>
              <a:rPr lang="en-IE" sz="1800" i="1" dirty="0" smtClean="0">
                <a:solidFill>
                  <a:srgbClr val="92D050"/>
                </a:solidFill>
                <a:latin typeface="+mn-lt"/>
              </a:rPr>
              <a:t>Insights from the Banking Sector</a:t>
            </a:r>
            <a:endParaRPr lang="en-US" sz="1800" i="1" dirty="0">
              <a:solidFill>
                <a:srgbClr val="92D050"/>
              </a:solidFill>
              <a:latin typeface="+mn-lt"/>
            </a:endParaRPr>
          </a:p>
        </p:txBody>
      </p:sp>
      <p:pic>
        <p:nvPicPr>
          <p:cNvPr id="55" name="Picture 3" descr="C:\Users\sorourke\AppData\Local\Temp\wz4202\Images for PPT\Icons\DevelopLead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8864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3"/>
          </p:nvPr>
        </p:nvSpPr>
        <p:spPr>
          <a:xfrm>
            <a:off x="176223" y="6597686"/>
            <a:ext cx="346075" cy="142875"/>
          </a:xfrm>
        </p:spPr>
        <p:txBody>
          <a:bodyPr/>
          <a:lstStyle/>
          <a:p>
            <a:fld id="{8E45F56C-0330-4065-A2FE-7A96C56B70C0}" type="slidenum">
              <a:rPr lang="en-US" smtClean="0">
                <a:solidFill>
                  <a:srgbClr val="002776"/>
                </a:solidFill>
              </a:rPr>
              <a:pPr/>
              <a:t>17</a:t>
            </a:fld>
            <a:endParaRPr lang="en-US" dirty="0">
              <a:solidFill>
                <a:srgbClr val="002776"/>
              </a:solidFill>
            </a:endParaRPr>
          </a:p>
        </p:txBody>
      </p:sp>
      <p:sp>
        <p:nvSpPr>
          <p:cNvPr id="20" name="Footer Placeholder 7"/>
          <p:cNvSpPr txBox="1">
            <a:spLocks/>
          </p:cNvSpPr>
          <p:nvPr/>
        </p:nvSpPr>
        <p:spPr bwMode="auto">
          <a:xfrm>
            <a:off x="6120878" y="6578831"/>
            <a:ext cx="2617376" cy="178931"/>
          </a:xfrm>
          <a:prstGeom prst="rect">
            <a:avLst/>
          </a:prstGeom>
          <a:solidFill>
            <a:schemeClr val="bg1"/>
          </a:solidFill>
          <a:extLst/>
        </p:spPr>
        <p:txBody>
          <a:bodyPr vert="horz" wrap="square" lIns="0" tIns="0" rIns="0" bIns="0" numCol="1" anchor="t" anchorCtr="0" compatLnSpc="1">
            <a:prstTxWarp prst="textNoShape">
              <a:avLst/>
            </a:prstTxWarp>
            <a:spAutoFit/>
          </a:bodyPr>
          <a:lstStyle>
            <a:defPPr>
              <a:defRPr lang="en-US"/>
            </a:defPPr>
            <a:lvl1pPr algn="l" rtl="0" fontAlgn="base">
              <a:lnSpc>
                <a:spcPts val="1125"/>
              </a:lnSpc>
              <a:spcBef>
                <a:spcPct val="0"/>
              </a:spcBef>
              <a:spcAft>
                <a:spcPct val="0"/>
              </a:spcAft>
              <a:defRPr sz="800" kern="1200">
                <a:solidFill>
                  <a:schemeClr val="tx1"/>
                </a:solidFill>
                <a:latin typeface="Arial" charset="0"/>
                <a:ea typeface="+mn-ea"/>
                <a:cs typeface="Arial" charset="0"/>
              </a:defRPr>
            </a:lvl1pPr>
            <a:lvl2pPr marL="742950" indent="-285750" algn="l" rtl="0" fontAlgn="base">
              <a:spcBef>
                <a:spcPct val="0"/>
              </a:spcBef>
              <a:spcAft>
                <a:spcPct val="0"/>
              </a:spcAft>
              <a:defRPr sz="1900" kern="1200">
                <a:solidFill>
                  <a:schemeClr val="tx1"/>
                </a:solidFill>
                <a:latin typeface="Arial" charset="0"/>
                <a:ea typeface="+mn-ea"/>
                <a:cs typeface="Arial" charset="0"/>
              </a:defRPr>
            </a:lvl2pPr>
            <a:lvl3pPr marL="1143000" indent="-228600" algn="l" rtl="0" fontAlgn="base">
              <a:spcBef>
                <a:spcPct val="0"/>
              </a:spcBef>
              <a:spcAft>
                <a:spcPct val="0"/>
              </a:spcAft>
              <a:defRPr sz="1900" kern="1200">
                <a:solidFill>
                  <a:schemeClr val="tx1"/>
                </a:solidFill>
                <a:latin typeface="Arial" charset="0"/>
                <a:ea typeface="+mn-ea"/>
                <a:cs typeface="Arial" charset="0"/>
              </a:defRPr>
            </a:lvl3pPr>
            <a:lvl4pPr marL="1600200" indent="-228600" algn="l" rtl="0" fontAlgn="base">
              <a:spcBef>
                <a:spcPct val="0"/>
              </a:spcBef>
              <a:spcAft>
                <a:spcPct val="0"/>
              </a:spcAft>
              <a:defRPr sz="1900" kern="1200">
                <a:solidFill>
                  <a:schemeClr val="tx1"/>
                </a:solidFill>
                <a:latin typeface="Arial" charset="0"/>
                <a:ea typeface="+mn-ea"/>
                <a:cs typeface="Arial" charset="0"/>
              </a:defRPr>
            </a:lvl4pPr>
            <a:lvl5pPr marL="2057400" indent="-228600" algn="l" rtl="0" fontAlgn="base">
              <a:spcBef>
                <a:spcPct val="0"/>
              </a:spcBef>
              <a:spcAft>
                <a:spcPct val="0"/>
              </a:spcAft>
              <a:defRPr sz="1900"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9pPr>
          </a:lstStyle>
          <a:p>
            <a:pPr algn="r"/>
            <a:r>
              <a:rPr lang="en-US" altLang="en-US" smtClean="0">
                <a:solidFill>
                  <a:srgbClr val="8C8C8C"/>
                </a:solidFill>
              </a:rPr>
              <a:t>Private and Confidential: Deloitte Ireland</a:t>
            </a:r>
            <a:endParaRPr lang="en-GB" altLang="en-US" dirty="0">
              <a:solidFill>
                <a:srgbClr val="8C8C8C"/>
              </a:solidFill>
            </a:endParaRPr>
          </a:p>
        </p:txBody>
      </p:sp>
      <p:sp>
        <p:nvSpPr>
          <p:cNvPr id="24" name="Footer Placeholder 7"/>
          <p:cNvSpPr txBox="1">
            <a:spLocks/>
          </p:cNvSpPr>
          <p:nvPr/>
        </p:nvSpPr>
        <p:spPr bwMode="auto">
          <a:xfrm>
            <a:off x="6120878" y="6578831"/>
            <a:ext cx="2617376" cy="178931"/>
          </a:xfrm>
          <a:prstGeom prst="rect">
            <a:avLst/>
          </a:prstGeom>
          <a:solidFill>
            <a:schemeClr val="bg1"/>
          </a:solidFill>
          <a:extLst/>
        </p:spPr>
        <p:txBody>
          <a:bodyPr vert="horz" wrap="square" lIns="0" tIns="0" rIns="0" bIns="0" numCol="1" anchor="t" anchorCtr="0" compatLnSpc="1">
            <a:prstTxWarp prst="textNoShape">
              <a:avLst/>
            </a:prstTxWarp>
            <a:spAutoFit/>
          </a:bodyPr>
          <a:lstStyle>
            <a:defPPr>
              <a:defRPr lang="en-US"/>
            </a:defPPr>
            <a:lvl1pPr algn="l" rtl="0" fontAlgn="base">
              <a:lnSpc>
                <a:spcPts val="1125"/>
              </a:lnSpc>
              <a:spcBef>
                <a:spcPct val="0"/>
              </a:spcBef>
              <a:spcAft>
                <a:spcPct val="0"/>
              </a:spcAft>
              <a:defRPr sz="800" kern="1200">
                <a:solidFill>
                  <a:schemeClr val="tx1"/>
                </a:solidFill>
                <a:latin typeface="Arial" charset="0"/>
                <a:ea typeface="+mn-ea"/>
                <a:cs typeface="Arial" charset="0"/>
              </a:defRPr>
            </a:lvl1pPr>
            <a:lvl2pPr marL="742950" indent="-285750" algn="l" rtl="0" fontAlgn="base">
              <a:spcBef>
                <a:spcPct val="0"/>
              </a:spcBef>
              <a:spcAft>
                <a:spcPct val="0"/>
              </a:spcAft>
              <a:defRPr sz="1900" kern="1200">
                <a:solidFill>
                  <a:schemeClr val="tx1"/>
                </a:solidFill>
                <a:latin typeface="Arial" charset="0"/>
                <a:ea typeface="+mn-ea"/>
                <a:cs typeface="Arial" charset="0"/>
              </a:defRPr>
            </a:lvl2pPr>
            <a:lvl3pPr marL="1143000" indent="-228600" algn="l" rtl="0" fontAlgn="base">
              <a:spcBef>
                <a:spcPct val="0"/>
              </a:spcBef>
              <a:spcAft>
                <a:spcPct val="0"/>
              </a:spcAft>
              <a:defRPr sz="1900" kern="1200">
                <a:solidFill>
                  <a:schemeClr val="tx1"/>
                </a:solidFill>
                <a:latin typeface="Arial" charset="0"/>
                <a:ea typeface="+mn-ea"/>
                <a:cs typeface="Arial" charset="0"/>
              </a:defRPr>
            </a:lvl3pPr>
            <a:lvl4pPr marL="1600200" indent="-228600" algn="l" rtl="0" fontAlgn="base">
              <a:spcBef>
                <a:spcPct val="0"/>
              </a:spcBef>
              <a:spcAft>
                <a:spcPct val="0"/>
              </a:spcAft>
              <a:defRPr sz="1900" kern="1200">
                <a:solidFill>
                  <a:schemeClr val="tx1"/>
                </a:solidFill>
                <a:latin typeface="Arial" charset="0"/>
                <a:ea typeface="+mn-ea"/>
                <a:cs typeface="Arial" charset="0"/>
              </a:defRPr>
            </a:lvl4pPr>
            <a:lvl5pPr marL="2057400" indent="-228600" algn="l" rtl="0" fontAlgn="base">
              <a:spcBef>
                <a:spcPct val="0"/>
              </a:spcBef>
              <a:spcAft>
                <a:spcPct val="0"/>
              </a:spcAft>
              <a:defRPr sz="1900" kern="1200">
                <a:solidFill>
                  <a:schemeClr val="tx1"/>
                </a:solidFill>
                <a:latin typeface="Arial" charset="0"/>
                <a:ea typeface="+mn-ea"/>
                <a:cs typeface="Arial" charset="0"/>
              </a:defRPr>
            </a:lvl5pPr>
            <a:lvl6pPr marL="25146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6pPr>
            <a:lvl7pPr marL="29718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7pPr>
            <a:lvl8pPr marL="34290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8pPr>
            <a:lvl9pPr marL="3886200" indent="-228600" algn="l" defTabSz="914400" rtl="0" eaLnBrk="1" fontAlgn="base" latinLnBrk="0" hangingPunct="1">
              <a:spcBef>
                <a:spcPct val="0"/>
              </a:spcBef>
              <a:spcAft>
                <a:spcPct val="0"/>
              </a:spcAft>
              <a:defRPr sz="1900" kern="1200">
                <a:solidFill>
                  <a:schemeClr val="tx1"/>
                </a:solidFill>
                <a:latin typeface="Arial" charset="0"/>
                <a:ea typeface="+mn-ea"/>
                <a:cs typeface="Arial" charset="0"/>
              </a:defRPr>
            </a:lvl9pPr>
          </a:lstStyle>
          <a:p>
            <a:pPr algn="r"/>
            <a:r>
              <a:rPr lang="en-US" altLang="en-US" smtClean="0">
                <a:solidFill>
                  <a:srgbClr val="8C8C8C"/>
                </a:solidFill>
              </a:rPr>
              <a:t>Private and Confidential: Deloitte Ireland</a:t>
            </a:r>
            <a:endParaRPr lang="en-GB" altLang="en-US" dirty="0">
              <a:solidFill>
                <a:srgbClr val="8C8C8C"/>
              </a:solidFill>
            </a:endParaRPr>
          </a:p>
        </p:txBody>
      </p:sp>
      <p:sp>
        <p:nvSpPr>
          <p:cNvPr id="25" name="Rectangle 24"/>
          <p:cNvSpPr/>
          <p:nvPr/>
        </p:nvSpPr>
        <p:spPr>
          <a:xfrm>
            <a:off x="6125920" y="6586687"/>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6" name="Rectangle 25"/>
          <p:cNvSpPr>
            <a:spLocks noChangeArrowheads="1"/>
          </p:cNvSpPr>
          <p:nvPr>
            <p:custDataLst>
              <p:tags r:id="rId1"/>
            </p:custDataLst>
          </p:nvPr>
        </p:nvSpPr>
        <p:spPr bwMode="auto">
          <a:xfrm>
            <a:off x="6333827" y="6586687"/>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28" name="Rectangle 27"/>
          <p:cNvSpPr/>
          <p:nvPr/>
        </p:nvSpPr>
        <p:spPr>
          <a:xfrm>
            <a:off x="5728877" y="81463"/>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5" name="Rectangle 4"/>
          <p:cNvSpPr/>
          <p:nvPr/>
        </p:nvSpPr>
        <p:spPr>
          <a:xfrm>
            <a:off x="6574020" y="3508953"/>
            <a:ext cx="774700" cy="335662"/>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14" name="Rectangular Callout 13"/>
          <p:cNvSpPr/>
          <p:nvPr/>
        </p:nvSpPr>
        <p:spPr>
          <a:xfrm>
            <a:off x="659692" y="1945044"/>
            <a:ext cx="391856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15" name="Rectangular Callout 14"/>
          <p:cNvSpPr/>
          <p:nvPr/>
        </p:nvSpPr>
        <p:spPr>
          <a:xfrm>
            <a:off x="4819687" y="3241188"/>
            <a:ext cx="3918567"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16" name="Title 1"/>
          <p:cNvSpPr>
            <a:spLocks noGrp="1"/>
          </p:cNvSpPr>
          <p:nvPr>
            <p:ph type="title"/>
          </p:nvPr>
        </p:nvSpPr>
        <p:spPr>
          <a:xfrm>
            <a:off x="814804" y="2203451"/>
            <a:ext cx="3522853" cy="857250"/>
          </a:xfrm>
        </p:spPr>
        <p:txBody>
          <a:bodyPr/>
          <a:lstStyle/>
          <a:p>
            <a:pPr algn="ctr"/>
            <a:r>
              <a:rPr lang="en-GB" sz="4100" dirty="0">
                <a:solidFill>
                  <a:schemeClr val="bg1"/>
                </a:solidFill>
              </a:rPr>
              <a:t>Questions</a:t>
            </a:r>
          </a:p>
        </p:txBody>
      </p:sp>
      <p:sp>
        <p:nvSpPr>
          <p:cNvPr id="17" name="Title 1"/>
          <p:cNvSpPr txBox="1">
            <a:spLocks/>
          </p:cNvSpPr>
          <p:nvPr/>
        </p:nvSpPr>
        <p:spPr bwMode="auto">
          <a:xfrm>
            <a:off x="4891307" y="3569014"/>
            <a:ext cx="3522853"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pPr algn="ctr"/>
            <a:r>
              <a:rPr lang="en-GB" sz="4100" dirty="0" smtClean="0">
                <a:solidFill>
                  <a:schemeClr val="bg1"/>
                </a:solidFill>
              </a:rPr>
              <a:t>Answers</a:t>
            </a:r>
            <a:endParaRPr lang="en-GB" sz="4100" dirty="0">
              <a:solidFill>
                <a:schemeClr val="bg1"/>
              </a:solidFill>
            </a:endParaRPr>
          </a:p>
        </p:txBody>
      </p:sp>
    </p:spTree>
    <p:extLst>
      <p:ext uri="{BB962C8B-B14F-4D97-AF65-F5344CB8AC3E}">
        <p14:creationId xmlns:p14="http://schemas.microsoft.com/office/powerpoint/2010/main" val="2010404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97925" y="6544628"/>
            <a:ext cx="346075" cy="142875"/>
          </a:xfrm>
        </p:spPr>
        <p:txBody>
          <a:bodyPr/>
          <a:lstStyle/>
          <a:p>
            <a:fld id="{BB3EB412-ADD0-4785-835D-74F14F7EE1C4}" type="slidenum">
              <a:rPr lang="en-US" smtClean="0"/>
              <a:pPr/>
              <a:t>18</a:t>
            </a:fld>
            <a:endParaRPr lang="en-US" dirty="0"/>
          </a:p>
        </p:txBody>
      </p:sp>
      <p:sp>
        <p:nvSpPr>
          <p:cNvPr id="574465" name="Title 1"/>
          <p:cNvSpPr>
            <a:spLocks noGrp="1"/>
          </p:cNvSpPr>
          <p:nvPr>
            <p:ph type="ctrTitle"/>
          </p:nvPr>
        </p:nvSpPr>
        <p:spPr>
          <a:xfrm>
            <a:off x="315046" y="827816"/>
            <a:ext cx="7619997" cy="1782155"/>
          </a:xfrm>
        </p:spPr>
        <p:txBody>
          <a:bodyPr/>
          <a:lstStyle/>
          <a:p>
            <a:r>
              <a:rPr lang="en-US" sz="4800" dirty="0" smtClean="0"/>
              <a:t>Waves of Disruption</a:t>
            </a:r>
            <a:br>
              <a:rPr lang="en-US" sz="4800" dirty="0" smtClean="0"/>
            </a:br>
            <a:r>
              <a:rPr lang="en-GB" sz="2000" dirty="0"/>
              <a:t>The Future of Ireland’s Financial Services Sector</a:t>
            </a:r>
            <a:r>
              <a:rPr lang="en-GB" sz="1800" dirty="0"/>
              <a:t/>
            </a:r>
            <a:br>
              <a:rPr lang="en-GB" sz="1800" dirty="0"/>
            </a:br>
            <a:r>
              <a:rPr lang="en-US" sz="1800" dirty="0" smtClean="0"/>
              <a:t>John Kilbride (Director, Deloitte)</a:t>
            </a:r>
          </a:p>
        </p:txBody>
      </p:sp>
      <p:pic>
        <p:nvPicPr>
          <p:cNvPr id="2" name="Picture 1"/>
          <p:cNvPicPr>
            <a:picLocks noChangeAspect="1"/>
          </p:cNvPicPr>
          <p:nvPr/>
        </p:nvPicPr>
        <p:blipFill>
          <a:blip r:embed="rId3"/>
          <a:stretch>
            <a:fillRect/>
          </a:stretch>
        </p:blipFill>
        <p:spPr>
          <a:xfrm>
            <a:off x="226146" y="5581276"/>
            <a:ext cx="1588852" cy="1106227"/>
          </a:xfrm>
          <a:prstGeom prst="rect">
            <a:avLst/>
          </a:prstGeom>
          <a:ln>
            <a:solidFill>
              <a:schemeClr val="tx1">
                <a:lumMod val="75000"/>
              </a:schemeClr>
            </a:solidFill>
          </a:ln>
        </p:spPr>
      </p:pic>
    </p:spTree>
    <p:extLst>
      <p:ext uri="{BB962C8B-B14F-4D97-AF65-F5344CB8AC3E}">
        <p14:creationId xmlns:p14="http://schemas.microsoft.com/office/powerpoint/2010/main" val="302653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8"/>
          <p:cNvSpPr txBox="1">
            <a:spLocks/>
          </p:cNvSpPr>
          <p:nvPr/>
        </p:nvSpPr>
        <p:spPr>
          <a:xfrm>
            <a:off x="8685340" y="6526106"/>
            <a:ext cx="282819" cy="141064"/>
          </a:xfrm>
          <a:prstGeom prst="rect">
            <a:avLst/>
          </a:prstGeom>
        </p:spPr>
        <p:txBody>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8625" indent="28575" algn="l" rtl="0" fontAlgn="base">
              <a:spcBef>
                <a:spcPct val="0"/>
              </a:spcBef>
              <a:spcAft>
                <a:spcPct val="0"/>
              </a:spcAft>
              <a:defRPr sz="1900" kern="1200">
                <a:solidFill>
                  <a:schemeClr val="tx1"/>
                </a:solidFill>
                <a:latin typeface="Arial" charset="0"/>
                <a:ea typeface="+mn-ea"/>
                <a:cs typeface="Arial" charset="0"/>
              </a:defRPr>
            </a:lvl2pPr>
            <a:lvl3pPr marL="858838" indent="55563" algn="l" rtl="0" fontAlgn="base">
              <a:spcBef>
                <a:spcPct val="0"/>
              </a:spcBef>
              <a:spcAft>
                <a:spcPct val="0"/>
              </a:spcAft>
              <a:defRPr sz="1900" kern="1200">
                <a:solidFill>
                  <a:schemeClr val="tx1"/>
                </a:solidFill>
                <a:latin typeface="Arial" charset="0"/>
                <a:ea typeface="+mn-ea"/>
                <a:cs typeface="Arial" charset="0"/>
              </a:defRPr>
            </a:lvl3pPr>
            <a:lvl4pPr marL="1289050" indent="82550" algn="l" rtl="0" fontAlgn="base">
              <a:spcBef>
                <a:spcPct val="0"/>
              </a:spcBef>
              <a:spcAft>
                <a:spcPct val="0"/>
              </a:spcAft>
              <a:defRPr sz="1900" kern="1200">
                <a:solidFill>
                  <a:schemeClr val="tx1"/>
                </a:solidFill>
                <a:latin typeface="Arial" charset="0"/>
                <a:ea typeface="+mn-ea"/>
                <a:cs typeface="Arial" charset="0"/>
              </a:defRPr>
            </a:lvl4pPr>
            <a:lvl5pPr marL="1717675" indent="111125"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a:lstStyle>
          <a:p>
            <a:r>
              <a:rPr lang="en-IE" sz="1050" b="1" dirty="0">
                <a:solidFill>
                  <a:srgbClr val="002060"/>
                </a:solidFill>
              </a:rPr>
              <a:t>1</a:t>
            </a:r>
            <a:endParaRPr lang="en-IE" b="1" dirty="0">
              <a:solidFill>
                <a:srgbClr val="002060"/>
              </a:solidFill>
            </a:endParaRPr>
          </a:p>
        </p:txBody>
      </p:sp>
      <p:sp>
        <p:nvSpPr>
          <p:cNvPr id="4" name="Rectangle 3"/>
          <p:cNvSpPr/>
          <p:nvPr/>
        </p:nvSpPr>
        <p:spPr>
          <a:xfrm>
            <a:off x="5614219" y="282696"/>
            <a:ext cx="3353940" cy="230832"/>
          </a:xfrm>
          <a:prstGeom prst="rect">
            <a:avLst/>
          </a:prstGeom>
        </p:spPr>
        <p:txBody>
          <a:bodyPr wrap="square">
            <a:spAutoFit/>
          </a:bodyPr>
          <a:lstStyle/>
          <a:p>
            <a:pPr algn="r"/>
            <a:r>
              <a:rPr lang="en-GB" altLang="en-US" sz="900" b="1" i="1" dirty="0">
                <a:solidFill>
                  <a:srgbClr val="0070C0"/>
                </a:solidFill>
              </a:rPr>
              <a:t>Insurance Ireland – Deloitte Strategic Alliance Partnership</a:t>
            </a:r>
            <a:endParaRPr lang="en-SG" altLang="en-US" sz="900" b="1" i="1" dirty="0">
              <a:solidFill>
                <a:srgbClr val="0070C0"/>
              </a:solidFill>
            </a:endParaRPr>
          </a:p>
        </p:txBody>
      </p:sp>
      <p:sp>
        <p:nvSpPr>
          <p:cNvPr id="5" name="Rectangle 4"/>
          <p:cNvSpPr/>
          <p:nvPr/>
        </p:nvSpPr>
        <p:spPr>
          <a:xfrm>
            <a:off x="340549" y="5456902"/>
            <a:ext cx="2982754" cy="106920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 name="Title 1"/>
          <p:cNvSpPr>
            <a:spLocks noGrp="1"/>
          </p:cNvSpPr>
          <p:nvPr>
            <p:ph type="ctrTitle"/>
          </p:nvPr>
        </p:nvSpPr>
        <p:spPr>
          <a:xfrm>
            <a:off x="340549" y="1151857"/>
            <a:ext cx="4536252" cy="4495545"/>
          </a:xfrm>
        </p:spPr>
        <p:txBody>
          <a:bodyPr/>
          <a:lstStyle/>
          <a:p>
            <a:pPr>
              <a:spcAft>
                <a:spcPts val="300"/>
              </a:spcAft>
            </a:pPr>
            <a:r>
              <a:rPr lang="en-US" sz="2400" b="1" dirty="0" smtClean="0">
                <a:solidFill>
                  <a:srgbClr val="00B0F0"/>
                </a:solidFill>
              </a:rPr>
              <a:t>Today’s Agenda</a:t>
            </a:r>
            <a:r>
              <a:rPr lang="en-US" dirty="0" smtClean="0"/>
              <a:t/>
            </a:r>
            <a:br>
              <a:rPr lang="en-US" dirty="0" smtClean="0"/>
            </a:br>
            <a:r>
              <a:rPr lang="en-US" dirty="0" smtClean="0"/>
              <a:t/>
            </a:r>
            <a:br>
              <a:rPr lang="en-US" dirty="0" smtClean="0"/>
            </a:br>
            <a:r>
              <a:rPr lang="en-US" sz="1800" dirty="0" smtClean="0"/>
              <a:t>1. Introductions</a:t>
            </a:r>
            <a:br>
              <a:rPr lang="en-US" sz="1800" dirty="0" smtClean="0"/>
            </a:br>
            <a:r>
              <a:rPr lang="en-US" sz="1800" dirty="0"/>
              <a:t/>
            </a:r>
            <a:br>
              <a:rPr lang="en-US" sz="1800" dirty="0"/>
            </a:br>
            <a:r>
              <a:rPr lang="en-US" sz="1800" dirty="0" smtClean="0"/>
              <a:t>2. Talent in Insurance 2015 Survey  </a:t>
            </a:r>
            <a:br>
              <a:rPr lang="en-US" sz="1800" dirty="0" smtClean="0"/>
            </a:br>
            <a:r>
              <a:rPr lang="en-US" sz="1800" dirty="0" smtClean="0"/>
              <a:t>    (Global and Irish)</a:t>
            </a:r>
            <a:br>
              <a:rPr lang="en-US" sz="1800" dirty="0" smtClean="0"/>
            </a:br>
            <a:r>
              <a:rPr lang="en-US" sz="1800" dirty="0" smtClean="0"/>
              <a:t/>
            </a:r>
            <a:br>
              <a:rPr lang="en-US" sz="1800" dirty="0" smtClean="0"/>
            </a:br>
            <a:r>
              <a:rPr lang="en-US" sz="1800" dirty="0" smtClean="0"/>
              <a:t>3. Insights from the Banking Sector</a:t>
            </a:r>
            <a:r>
              <a:rPr lang="en-US" sz="1800" dirty="0"/>
              <a:t/>
            </a:r>
            <a:br>
              <a:rPr lang="en-US" sz="1800" dirty="0"/>
            </a:br>
            <a:r>
              <a:rPr lang="en-US" sz="1800" dirty="0"/>
              <a:t>    </a:t>
            </a:r>
            <a:r>
              <a:rPr lang="en-US" sz="1800" dirty="0" smtClean="0"/>
              <a:t>(Questions and Answers)</a:t>
            </a:r>
            <a:br>
              <a:rPr lang="en-US" sz="1800" dirty="0" smtClean="0"/>
            </a:br>
            <a:r>
              <a:rPr lang="en-US" sz="1800" dirty="0" smtClean="0"/>
              <a:t/>
            </a:r>
            <a:br>
              <a:rPr lang="en-US" sz="1800" dirty="0" smtClean="0"/>
            </a:br>
            <a:r>
              <a:rPr lang="en-US" sz="1800" dirty="0" smtClean="0"/>
              <a:t>4. Waves of Disruption</a:t>
            </a:r>
            <a:br>
              <a:rPr lang="en-US" sz="1800" dirty="0" smtClean="0"/>
            </a:br>
            <a:r>
              <a:rPr lang="en-US" sz="1800" dirty="0"/>
              <a:t/>
            </a:r>
            <a:br>
              <a:rPr lang="en-US" sz="1800" dirty="0"/>
            </a:br>
            <a:r>
              <a:rPr lang="en-US" sz="1800" dirty="0" smtClean="0"/>
              <a:t>5. Talent in Insurance Breakout Session</a:t>
            </a:r>
            <a:br>
              <a:rPr lang="en-US" sz="1800" dirty="0" smtClean="0"/>
            </a:br>
            <a:r>
              <a:rPr lang="en-US" sz="1800" dirty="0"/>
              <a:t/>
            </a:r>
            <a:br>
              <a:rPr lang="en-US" sz="1800" dirty="0"/>
            </a:br>
            <a:r>
              <a:rPr lang="en-US" sz="1800" dirty="0" smtClean="0"/>
              <a:t>6. Next Steps &amp; Event Close</a:t>
            </a:r>
            <a:endParaRPr lang="en-US" sz="1800" dirty="0"/>
          </a:p>
        </p:txBody>
      </p:sp>
    </p:spTree>
    <p:extLst>
      <p:ext uri="{BB962C8B-B14F-4D97-AF65-F5344CB8AC3E}">
        <p14:creationId xmlns:p14="http://schemas.microsoft.com/office/powerpoint/2010/main" val="37727393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97925" y="6544628"/>
            <a:ext cx="346075" cy="142875"/>
          </a:xfrm>
        </p:spPr>
        <p:txBody>
          <a:bodyPr/>
          <a:lstStyle/>
          <a:p>
            <a:fld id="{BB3EB412-ADD0-4785-835D-74F14F7EE1C4}" type="slidenum">
              <a:rPr lang="en-US" smtClean="0"/>
              <a:pPr/>
              <a:t>19</a:t>
            </a:fld>
            <a:endParaRPr lang="en-US" dirty="0"/>
          </a:p>
        </p:txBody>
      </p:sp>
      <p:sp>
        <p:nvSpPr>
          <p:cNvPr id="574465" name="Title 1"/>
          <p:cNvSpPr>
            <a:spLocks noGrp="1"/>
          </p:cNvSpPr>
          <p:nvPr>
            <p:ph type="ctrTitle"/>
          </p:nvPr>
        </p:nvSpPr>
        <p:spPr>
          <a:xfrm>
            <a:off x="191733" y="1003158"/>
            <a:ext cx="7619997" cy="1800173"/>
          </a:xfrm>
        </p:spPr>
        <p:txBody>
          <a:bodyPr/>
          <a:lstStyle/>
          <a:p>
            <a:r>
              <a:rPr lang="en-US" sz="4800" dirty="0" smtClean="0"/>
              <a:t>Talent in Insurance 2015</a:t>
            </a:r>
            <a:br>
              <a:rPr lang="en-US" sz="4800" dirty="0" smtClean="0"/>
            </a:br>
            <a:r>
              <a:rPr lang="en-US" sz="3200" dirty="0" smtClean="0"/>
              <a:t>Event Close</a:t>
            </a:r>
            <a:br>
              <a:rPr lang="en-US" sz="3200" dirty="0" smtClean="0"/>
            </a:br>
            <a:r>
              <a:rPr lang="en-US" sz="1800" dirty="0"/>
              <a:t>Donal Lehane </a:t>
            </a:r>
            <a:r>
              <a:rPr lang="en-US" sz="1800" dirty="0" smtClean="0"/>
              <a:t>(Deloitte</a:t>
            </a:r>
            <a:r>
              <a:rPr lang="en-US" sz="1800" dirty="0"/>
              <a:t>)</a:t>
            </a:r>
            <a:endParaRPr lang="en-US" sz="1800" dirty="0" smtClean="0"/>
          </a:p>
        </p:txBody>
      </p:sp>
    </p:spTree>
    <p:extLst>
      <p:ext uri="{BB962C8B-B14F-4D97-AF65-F5344CB8AC3E}">
        <p14:creationId xmlns:p14="http://schemas.microsoft.com/office/powerpoint/2010/main" val="330530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97925" y="6544628"/>
            <a:ext cx="346075" cy="142875"/>
          </a:xfrm>
        </p:spPr>
        <p:txBody>
          <a:bodyPr/>
          <a:lstStyle/>
          <a:p>
            <a:fld id="{BB3EB412-ADD0-4785-835D-74F14F7EE1C4}" type="slidenum">
              <a:rPr lang="en-US" smtClean="0"/>
              <a:pPr/>
              <a:t>2</a:t>
            </a:fld>
            <a:endParaRPr lang="en-US" dirty="0"/>
          </a:p>
        </p:txBody>
      </p:sp>
      <p:sp>
        <p:nvSpPr>
          <p:cNvPr id="574465" name="Title 1"/>
          <p:cNvSpPr>
            <a:spLocks noGrp="1"/>
          </p:cNvSpPr>
          <p:nvPr>
            <p:ph type="ctrTitle"/>
          </p:nvPr>
        </p:nvSpPr>
        <p:spPr>
          <a:xfrm>
            <a:off x="299868" y="553333"/>
            <a:ext cx="8123100" cy="2185214"/>
          </a:xfrm>
        </p:spPr>
        <p:txBody>
          <a:bodyPr/>
          <a:lstStyle/>
          <a:p>
            <a:pPr>
              <a:lnSpc>
                <a:spcPct val="100000"/>
              </a:lnSpc>
            </a:pPr>
            <a:r>
              <a:rPr lang="en-US" sz="4800" dirty="0" smtClean="0"/>
              <a:t> Talent in Insurance</a:t>
            </a:r>
            <a:br>
              <a:rPr lang="en-US" sz="4800" dirty="0" smtClean="0"/>
            </a:br>
            <a:r>
              <a:rPr lang="en-US" sz="4800" dirty="0" smtClean="0"/>
              <a:t> </a:t>
            </a:r>
            <a:r>
              <a:rPr lang="en-US" sz="2800" dirty="0" smtClean="0"/>
              <a:t>Introductions</a:t>
            </a:r>
            <a:br>
              <a:rPr lang="en-US" sz="2800" dirty="0" smtClean="0"/>
            </a:br>
            <a:r>
              <a:rPr lang="en-US" sz="2800" dirty="0" smtClean="0"/>
              <a:t>  </a:t>
            </a:r>
            <a:r>
              <a:rPr lang="en-US" sz="1800" dirty="0" smtClean="0"/>
              <a:t>Donal Lehane (Consulting Insurance Partner, Deloitte)</a:t>
            </a:r>
            <a:br>
              <a:rPr lang="en-US" sz="1800" dirty="0" smtClean="0"/>
            </a:br>
            <a:r>
              <a:rPr lang="en-US" sz="1800" dirty="0" smtClean="0"/>
              <a:t>   Kevin Thompson (CEO, Insurance Ireland)</a:t>
            </a:r>
          </a:p>
        </p:txBody>
      </p:sp>
    </p:spTree>
    <p:extLst>
      <p:ext uri="{BB962C8B-B14F-4D97-AF65-F5344CB8AC3E}">
        <p14:creationId xmlns:p14="http://schemas.microsoft.com/office/powerpoint/2010/main" val="418303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797925" y="6544628"/>
            <a:ext cx="346075" cy="142875"/>
          </a:xfrm>
        </p:spPr>
        <p:txBody>
          <a:bodyPr/>
          <a:lstStyle/>
          <a:p>
            <a:fld id="{BB3EB412-ADD0-4785-835D-74F14F7EE1C4}" type="slidenum">
              <a:rPr lang="en-US" smtClean="0"/>
              <a:pPr/>
              <a:t>3</a:t>
            </a:fld>
            <a:endParaRPr lang="en-US" dirty="0"/>
          </a:p>
        </p:txBody>
      </p:sp>
      <p:sp>
        <p:nvSpPr>
          <p:cNvPr id="574465" name="Title 1"/>
          <p:cNvSpPr>
            <a:spLocks noGrp="1"/>
          </p:cNvSpPr>
          <p:nvPr>
            <p:ph type="ctrTitle"/>
          </p:nvPr>
        </p:nvSpPr>
        <p:spPr>
          <a:xfrm>
            <a:off x="268425" y="799140"/>
            <a:ext cx="8529500" cy="1812163"/>
          </a:xfrm>
        </p:spPr>
        <p:txBody>
          <a:bodyPr/>
          <a:lstStyle/>
          <a:p>
            <a:r>
              <a:rPr lang="en-US" sz="4800" dirty="0" smtClean="0"/>
              <a:t>Talent in Insurance Survey 2015</a:t>
            </a:r>
            <a:br>
              <a:rPr lang="en-US" sz="4800" dirty="0" smtClean="0"/>
            </a:br>
            <a:r>
              <a:rPr lang="en-US" sz="4800" dirty="0" smtClean="0"/>
              <a:t> </a:t>
            </a:r>
            <a:r>
              <a:rPr lang="en-US" sz="2800" dirty="0" smtClean="0"/>
              <a:t>Global </a:t>
            </a:r>
            <a:r>
              <a:rPr lang="en-US" sz="2800" dirty="0"/>
              <a:t>Focus</a:t>
            </a:r>
            <a:br>
              <a:rPr lang="en-US" sz="2800" dirty="0"/>
            </a:br>
            <a:r>
              <a:rPr lang="en-US" sz="2800" dirty="0" smtClean="0"/>
              <a:t>  </a:t>
            </a:r>
            <a:r>
              <a:rPr lang="en-US" sz="1800" dirty="0" smtClean="0"/>
              <a:t>Fiona Kenefick (Human Capital, Deloitte)</a:t>
            </a:r>
          </a:p>
        </p:txBody>
      </p:sp>
    </p:spTree>
    <p:extLst>
      <p:ext uri="{BB962C8B-B14F-4D97-AF65-F5344CB8AC3E}">
        <p14:creationId xmlns:p14="http://schemas.microsoft.com/office/powerpoint/2010/main" val="198140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85" y="92553"/>
            <a:ext cx="8388000" cy="469492"/>
          </a:xfrm>
        </p:spPr>
        <p:txBody>
          <a:bodyPr/>
          <a:lstStyle/>
          <a:p>
            <a:r>
              <a:rPr lang="en-GB" dirty="0">
                <a:solidFill>
                  <a:srgbClr val="002060"/>
                </a:solidFill>
              </a:rPr>
              <a:t>Talent in Insurance 2015 Global</a:t>
            </a:r>
            <a:r>
              <a:rPr lang="en-GB" dirty="0" smtClean="0">
                <a:solidFill>
                  <a:srgbClr val="7BCE6C"/>
                </a:solidFill>
              </a:rPr>
              <a:t/>
            </a:r>
            <a:br>
              <a:rPr lang="en-GB" dirty="0" smtClean="0">
                <a:solidFill>
                  <a:srgbClr val="7BCE6C"/>
                </a:solidFill>
              </a:rPr>
            </a:br>
            <a:r>
              <a:rPr lang="en-GB" i="1" dirty="0" smtClean="0">
                <a:solidFill>
                  <a:srgbClr val="7BCE6C"/>
                </a:solidFill>
              </a:rPr>
              <a:t>Scope and Methodology</a:t>
            </a:r>
            <a:endParaRPr lang="en-GB" i="1" dirty="0">
              <a:solidFill>
                <a:srgbClr val="7BCE6C"/>
              </a:solidFill>
            </a:endParaRPr>
          </a:p>
        </p:txBody>
      </p:sp>
      <p:sp>
        <p:nvSpPr>
          <p:cNvPr id="5" name="Slide Number Placeholder 4"/>
          <p:cNvSpPr>
            <a:spLocks noGrp="1"/>
          </p:cNvSpPr>
          <p:nvPr>
            <p:ph type="sldNum" sz="quarter" idx="16"/>
          </p:nvPr>
        </p:nvSpPr>
        <p:spPr/>
        <p:txBody>
          <a:bodyPr/>
          <a:lstStyle/>
          <a:p>
            <a:fld id="{313880FF-B11A-4FA9-B5CC-7226C1B8517C}" type="slidenum">
              <a:rPr lang="en-GB" smtClean="0"/>
              <a:pPr/>
              <a:t>4</a:t>
            </a:fld>
            <a:endParaRPr lang="en-GB" dirty="0"/>
          </a:p>
        </p:txBody>
      </p:sp>
      <p:sp>
        <p:nvSpPr>
          <p:cNvPr id="3" name="Rectangle 2"/>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555" name="Rectangle 554"/>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557" name="Rectangle 556"/>
          <p:cNvSpPr/>
          <p:nvPr/>
        </p:nvSpPr>
        <p:spPr>
          <a:xfrm>
            <a:off x="5728877" y="19154"/>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pic>
        <p:nvPicPr>
          <p:cNvPr id="558" name="Picture 3" descr="C:\Users\sorourke\AppData\Local\Temp\wz4202\Images for PPT\Icons\DevelopLead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txBox="1">
            <a:spLocks/>
          </p:cNvSpPr>
          <p:nvPr/>
        </p:nvSpPr>
        <p:spPr>
          <a:xfrm>
            <a:off x="451200" y="1174193"/>
            <a:ext cx="8388000" cy="477594"/>
          </a:xfrm>
          <a:prstGeom prst="rect">
            <a:avLst/>
          </a:prstGeom>
        </p:spPr>
        <p:txBody>
          <a:bodyPr>
            <a:noAutofit/>
          </a:bodyPr>
          <a:lstStyle>
            <a:lvl1pPr marL="229987" indent="-229987"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pPr marL="0" indent="0" algn="ctr">
              <a:buNone/>
            </a:pPr>
            <a:r>
              <a:rPr lang="en-GB" sz="1800" b="1" kern="0" dirty="0" smtClean="0">
                <a:solidFill>
                  <a:schemeClr val="accent1"/>
                </a:solidFill>
              </a:rPr>
              <a:t>Markets surveyed for Deloitte Talent in Insurance Survey 2015</a:t>
            </a:r>
          </a:p>
          <a:p>
            <a:pPr algn="ctr"/>
            <a:r>
              <a:rPr lang="en-US" sz="1600" b="1" dirty="0">
                <a:solidFill>
                  <a:srgbClr val="002060"/>
                </a:solidFill>
              </a:rPr>
              <a:t>211,451</a:t>
            </a:r>
            <a:r>
              <a:rPr lang="en-GB" sz="1600" b="1" dirty="0">
                <a:solidFill>
                  <a:srgbClr val="002060"/>
                </a:solidFill>
              </a:rPr>
              <a:t> business students from 2,086 universities and institutions of higher </a:t>
            </a:r>
            <a:r>
              <a:rPr lang="en-GB" sz="1600" b="1" dirty="0" smtClean="0">
                <a:solidFill>
                  <a:srgbClr val="002060"/>
                </a:solidFill>
              </a:rPr>
              <a:t>education </a:t>
            </a:r>
          </a:p>
          <a:p>
            <a:pPr marL="0" indent="0" algn="ctr">
              <a:buNone/>
            </a:pPr>
            <a:endParaRPr lang="en-GB" sz="1800" b="1" kern="0" dirty="0">
              <a:solidFill>
                <a:schemeClr val="accent1"/>
              </a:solidFill>
            </a:endParaRPr>
          </a:p>
        </p:txBody>
      </p:sp>
      <p:pic>
        <p:nvPicPr>
          <p:cNvPr id="15" name="Picture 14"/>
          <p:cNvPicPr>
            <a:picLocks noChangeAspect="1"/>
          </p:cNvPicPr>
          <p:nvPr/>
        </p:nvPicPr>
        <p:blipFill>
          <a:blip r:embed="rId5"/>
          <a:stretch>
            <a:fillRect/>
          </a:stretch>
        </p:blipFill>
        <p:spPr>
          <a:xfrm>
            <a:off x="2168944" y="2432070"/>
            <a:ext cx="5236903" cy="2456806"/>
          </a:xfrm>
          <a:prstGeom prst="rect">
            <a:avLst/>
          </a:prstGeom>
        </p:spPr>
      </p:pic>
      <p:sp>
        <p:nvSpPr>
          <p:cNvPr id="16" name="Text Placeholder 3"/>
          <p:cNvSpPr txBox="1">
            <a:spLocks/>
          </p:cNvSpPr>
          <p:nvPr/>
        </p:nvSpPr>
        <p:spPr>
          <a:xfrm>
            <a:off x="924560" y="5420007"/>
            <a:ext cx="7914640" cy="761871"/>
          </a:xfrm>
          <a:prstGeom prst="rect">
            <a:avLst/>
          </a:prstGeom>
        </p:spPr>
        <p:txBody>
          <a:bodyPr/>
          <a:lstStyle>
            <a:lvl1pPr marL="229987" indent="-229987"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pPr marL="266700" indent="-266700" defTabSz="925513">
              <a:spcBef>
                <a:spcPts val="0"/>
              </a:spcBef>
            </a:pPr>
            <a:r>
              <a:rPr lang="en-GB" sz="1600" kern="0" dirty="0" smtClean="0">
                <a:solidFill>
                  <a:srgbClr val="002060"/>
                </a:solidFill>
              </a:rPr>
              <a:t>Choose the employers you most want to work for, your five ‘ideal’ employers?</a:t>
            </a:r>
          </a:p>
          <a:p>
            <a:pPr marL="266700" indent="-266700" defTabSz="925513">
              <a:spcBef>
                <a:spcPts val="0"/>
              </a:spcBef>
            </a:pPr>
            <a:r>
              <a:rPr lang="en-GB" sz="1600" kern="0" dirty="0" smtClean="0">
                <a:solidFill>
                  <a:srgbClr val="002060"/>
                </a:solidFill>
              </a:rPr>
              <a:t>Which of the following (40) attributes do you associate with your chosen employer? </a:t>
            </a:r>
          </a:p>
          <a:p>
            <a:pPr marL="266700" indent="-266700" defTabSz="925513">
              <a:spcBef>
                <a:spcPts val="0"/>
              </a:spcBef>
            </a:pPr>
            <a:r>
              <a:rPr lang="en-GB" sz="1600" kern="0" dirty="0" smtClean="0">
                <a:solidFill>
                  <a:srgbClr val="002060"/>
                </a:solidFill>
              </a:rPr>
              <a:t>Of a list of 9 career goals, which are most important to you?</a:t>
            </a:r>
          </a:p>
        </p:txBody>
      </p:sp>
      <p:sp>
        <p:nvSpPr>
          <p:cNvPr id="17" name="Text Placeholder 2"/>
          <p:cNvSpPr txBox="1">
            <a:spLocks/>
          </p:cNvSpPr>
          <p:nvPr/>
        </p:nvSpPr>
        <p:spPr>
          <a:xfrm>
            <a:off x="322613" y="5090596"/>
            <a:ext cx="8388000" cy="283395"/>
          </a:xfrm>
          <a:prstGeom prst="rect">
            <a:avLst/>
          </a:prstGeom>
        </p:spPr>
        <p:txBody>
          <a:bodyPr>
            <a:noAutofit/>
          </a:bodyPr>
          <a:lstStyle>
            <a:lvl1pPr marL="0" indent="0" algn="l" defTabSz="957263" rtl="0" eaLnBrk="1" fontAlgn="base" hangingPunct="1">
              <a:lnSpc>
                <a:spcPct val="106000"/>
              </a:lnSpc>
              <a:spcBef>
                <a:spcPts val="1350"/>
              </a:spcBef>
              <a:spcAft>
                <a:spcPct val="0"/>
              </a:spcAft>
              <a:buFont typeface="Arial" charset="0"/>
              <a:buNone/>
              <a:defRPr lang="en-US" sz="3000" b="0" kern="1200">
                <a:solidFill>
                  <a:schemeClr val="accent5"/>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algn="ctr"/>
            <a:r>
              <a:rPr lang="en-GB" sz="1600" b="1" dirty="0" smtClean="0">
                <a:solidFill>
                  <a:srgbClr val="00B050"/>
                </a:solidFill>
              </a:rPr>
              <a:t>Sample Questions</a:t>
            </a:r>
            <a:endParaRPr lang="en-GB" sz="1600" b="1" dirty="0">
              <a:solidFill>
                <a:srgbClr val="00B050"/>
              </a:solidFill>
            </a:endParaRPr>
          </a:p>
        </p:txBody>
      </p:sp>
      <p:sp>
        <p:nvSpPr>
          <p:cNvPr id="18" name="TextBox 17"/>
          <p:cNvSpPr txBox="1"/>
          <p:nvPr/>
        </p:nvSpPr>
        <p:spPr>
          <a:xfrm>
            <a:off x="588962" y="6518503"/>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Tree>
    <p:extLst>
      <p:ext uri="{BB962C8B-B14F-4D97-AF65-F5344CB8AC3E}">
        <p14:creationId xmlns:p14="http://schemas.microsoft.com/office/powerpoint/2010/main" val="353796550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85" y="1129284"/>
            <a:ext cx="8001603" cy="469492"/>
          </a:xfrm>
        </p:spPr>
        <p:txBody>
          <a:bodyPr/>
          <a:lstStyle/>
          <a:p>
            <a:pPr algn="ctr">
              <a:spcBef>
                <a:spcPts val="0"/>
              </a:spcBef>
            </a:pPr>
            <a:r>
              <a:rPr lang="en-GB" sz="1600" dirty="0"/>
              <a:t>Insurance </a:t>
            </a:r>
            <a:r>
              <a:rPr lang="en-GB" sz="1600" dirty="0" smtClean="0"/>
              <a:t>continues to trail in the popularity stakes, languishing at 18</a:t>
            </a:r>
            <a:r>
              <a:rPr lang="en-GB" sz="1600" baseline="30000" dirty="0" smtClean="0"/>
              <a:t>th</a:t>
            </a:r>
            <a:r>
              <a:rPr lang="en-GB" sz="1600" dirty="0" smtClean="0"/>
              <a:t> out of 30 sectors, while FMCG and Banks continue to power ahead …</a:t>
            </a:r>
            <a:endParaRPr lang="en-GB" sz="1600" dirty="0"/>
          </a:p>
        </p:txBody>
      </p:sp>
      <p:sp>
        <p:nvSpPr>
          <p:cNvPr id="5" name="Slide Number Placeholder 4"/>
          <p:cNvSpPr>
            <a:spLocks noGrp="1"/>
          </p:cNvSpPr>
          <p:nvPr>
            <p:ph type="sldNum" sz="quarter" idx="16"/>
          </p:nvPr>
        </p:nvSpPr>
        <p:spPr>
          <a:xfrm>
            <a:off x="415925" y="6576054"/>
            <a:ext cx="346075" cy="142875"/>
          </a:xfrm>
        </p:spPr>
        <p:txBody>
          <a:bodyPr/>
          <a:lstStyle/>
          <a:p>
            <a:fld id="{313880FF-B11A-4FA9-B5CC-7226C1B8517C}" type="slidenum">
              <a:rPr lang="en-GB" smtClean="0"/>
              <a:pPr/>
              <a:t>5</a:t>
            </a:fld>
            <a:endParaRPr lang="en-GB" dirty="0"/>
          </a:p>
        </p:txBody>
      </p:sp>
      <p:sp>
        <p:nvSpPr>
          <p:cNvPr id="8" name="TextBox 7"/>
          <p:cNvSpPr txBox="1"/>
          <p:nvPr/>
        </p:nvSpPr>
        <p:spPr>
          <a:xfrm>
            <a:off x="611560" y="6535977"/>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9" name="Rectangle 8"/>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10" name="Rectangle 9"/>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13" name="Rectangle 12"/>
          <p:cNvSpPr/>
          <p:nvPr/>
        </p:nvSpPr>
        <p:spPr>
          <a:xfrm>
            <a:off x="5728877" y="72319"/>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14" name="Title 1"/>
          <p:cNvSpPr txBox="1">
            <a:spLocks/>
          </p:cNvSpPr>
          <p:nvPr/>
        </p:nvSpPr>
        <p:spPr bwMode="auto">
          <a:xfrm>
            <a:off x="849485" y="92553"/>
            <a:ext cx="4118755" cy="46949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a:solidFill>
                  <a:srgbClr val="002060"/>
                </a:solidFill>
              </a:rPr>
              <a:t>Talent in Insurance 2015 Global</a:t>
            </a:r>
            <a:r>
              <a:rPr lang="en-GB" sz="1800" dirty="0" smtClean="0">
                <a:solidFill>
                  <a:srgbClr val="7BCE6C"/>
                </a:solidFill>
              </a:rPr>
              <a:t/>
            </a:r>
            <a:br>
              <a:rPr lang="en-GB" sz="1800" dirty="0" smtClean="0">
                <a:solidFill>
                  <a:srgbClr val="7BCE6C"/>
                </a:solidFill>
              </a:rPr>
            </a:br>
            <a:r>
              <a:rPr lang="en-GB" sz="1800" i="1" dirty="0" smtClean="0">
                <a:solidFill>
                  <a:srgbClr val="7BCE6C"/>
                </a:solidFill>
              </a:rPr>
              <a:t>Industry Popularity</a:t>
            </a:r>
            <a:endParaRPr lang="en-GB" sz="1800" i="1" dirty="0">
              <a:solidFill>
                <a:srgbClr val="7BCE6C"/>
              </a:solidFill>
            </a:endParaRPr>
          </a:p>
        </p:txBody>
      </p:sp>
      <p:pic>
        <p:nvPicPr>
          <p:cNvPr id="15" name="Picture 3" descr="C:\Users\sorourke\AppData\Local\Temp\wz4202\Images for PPT\Icons\DevelopLea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238445" y="2080025"/>
            <a:ext cx="6863336" cy="3438031"/>
          </a:xfrm>
          <a:prstGeom prst="rect">
            <a:avLst/>
          </a:prstGeom>
        </p:spPr>
      </p:pic>
      <p:sp>
        <p:nvSpPr>
          <p:cNvPr id="16" name="Text Placeholder 2"/>
          <p:cNvSpPr txBox="1">
            <a:spLocks/>
          </p:cNvSpPr>
          <p:nvPr/>
        </p:nvSpPr>
        <p:spPr>
          <a:xfrm>
            <a:off x="1620368" y="5756491"/>
            <a:ext cx="6099489" cy="318872"/>
          </a:xfrm>
          <a:prstGeom prst="rect">
            <a:avLst/>
          </a:prstGeom>
        </p:spPr>
        <p:txBody>
          <a:bodyPr>
            <a:noAutofit/>
          </a:bodyPr>
          <a:lstStyle>
            <a:lvl1pPr marL="229987" indent="-229987"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r>
              <a:rPr lang="en-GB" sz="1000" b="1" kern="0" dirty="0" smtClean="0">
                <a:solidFill>
                  <a:srgbClr val="002060"/>
                </a:solidFill>
              </a:rPr>
              <a:t>Figure 1</a:t>
            </a:r>
            <a:r>
              <a:rPr lang="en-GB" sz="1000" kern="0" dirty="0" smtClean="0">
                <a:solidFill>
                  <a:srgbClr val="002060"/>
                </a:solidFill>
              </a:rPr>
              <a:t>. Top eight career destinations for business students plus insurance, globally (2008-2015)</a:t>
            </a:r>
          </a:p>
        </p:txBody>
      </p:sp>
    </p:spTree>
    <p:extLst>
      <p:ext uri="{BB962C8B-B14F-4D97-AF65-F5344CB8AC3E}">
        <p14:creationId xmlns:p14="http://schemas.microsoft.com/office/powerpoint/2010/main" val="31088135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249"/>
          <p:cNvSpPr/>
          <p:nvPr/>
        </p:nvSpPr>
        <p:spPr>
          <a:xfrm>
            <a:off x="6189718" y="6565421"/>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52" name="Rectangle 251"/>
          <p:cNvSpPr>
            <a:spLocks noChangeArrowheads="1"/>
          </p:cNvSpPr>
          <p:nvPr>
            <p:custDataLst>
              <p:tags r:id="rId1"/>
            </p:custDataLst>
          </p:nvPr>
        </p:nvSpPr>
        <p:spPr bwMode="auto">
          <a:xfrm>
            <a:off x="6397625" y="6565421"/>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255" name="Rectangle 254"/>
          <p:cNvSpPr/>
          <p:nvPr/>
        </p:nvSpPr>
        <p:spPr>
          <a:xfrm>
            <a:off x="5728877" y="72319"/>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256" name="Title 1"/>
          <p:cNvSpPr txBox="1">
            <a:spLocks/>
          </p:cNvSpPr>
          <p:nvPr/>
        </p:nvSpPr>
        <p:spPr bwMode="auto">
          <a:xfrm>
            <a:off x="849485" y="92553"/>
            <a:ext cx="3850334" cy="46949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a:solidFill>
                  <a:srgbClr val="002060"/>
                </a:solidFill>
              </a:rPr>
              <a:t>Talent in Insurance 2015 Global</a:t>
            </a:r>
            <a:r>
              <a:rPr lang="en-GB" sz="1800" dirty="0" smtClean="0">
                <a:solidFill>
                  <a:srgbClr val="7BCE6C"/>
                </a:solidFill>
              </a:rPr>
              <a:t/>
            </a:r>
            <a:br>
              <a:rPr lang="en-GB" sz="1800" dirty="0" smtClean="0">
                <a:solidFill>
                  <a:srgbClr val="7BCE6C"/>
                </a:solidFill>
              </a:rPr>
            </a:br>
            <a:r>
              <a:rPr lang="en-GB" sz="1800" i="1" dirty="0" smtClean="0">
                <a:solidFill>
                  <a:srgbClr val="7BCE6C"/>
                </a:solidFill>
              </a:rPr>
              <a:t>The ‘Unpopularity’ is Widespread</a:t>
            </a:r>
            <a:endParaRPr lang="en-GB" sz="1800" i="1" dirty="0">
              <a:solidFill>
                <a:srgbClr val="7BCE6C"/>
              </a:solidFill>
            </a:endParaRPr>
          </a:p>
        </p:txBody>
      </p:sp>
      <p:pic>
        <p:nvPicPr>
          <p:cNvPr id="257" name="Picture 3" descr="C:\Users\sorourke\AppData\Local\Temp\wz4202\Images for PPT\Icons\DevelopLead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60" name="Slide Number Placeholder 4"/>
          <p:cNvSpPr>
            <a:spLocks noGrp="1"/>
          </p:cNvSpPr>
          <p:nvPr>
            <p:ph type="sldNum" sz="quarter" idx="4294967295"/>
          </p:nvPr>
        </p:nvSpPr>
        <p:spPr>
          <a:xfrm>
            <a:off x="415925" y="6554788"/>
            <a:ext cx="346075" cy="142875"/>
          </a:xfrm>
          <a:prstGeom prst="rect">
            <a:avLst/>
          </a:prstGeom>
        </p:spPr>
        <p:txBody>
          <a:bodyPr/>
          <a:lstStyle/>
          <a:p>
            <a:r>
              <a:rPr lang="en-GB" sz="900" dirty="0" smtClean="0"/>
              <a:t>6</a:t>
            </a:r>
            <a:endParaRPr lang="en-GB" sz="900" dirty="0"/>
          </a:p>
        </p:txBody>
      </p:sp>
      <p:sp>
        <p:nvSpPr>
          <p:cNvPr id="12" name="TextBox 11"/>
          <p:cNvSpPr txBox="1"/>
          <p:nvPr/>
        </p:nvSpPr>
        <p:spPr>
          <a:xfrm>
            <a:off x="611560" y="6535977"/>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pic>
        <p:nvPicPr>
          <p:cNvPr id="13" name="Picture 12"/>
          <p:cNvPicPr>
            <a:picLocks noChangeAspect="1"/>
          </p:cNvPicPr>
          <p:nvPr/>
        </p:nvPicPr>
        <p:blipFill>
          <a:blip r:embed="rId5"/>
          <a:stretch>
            <a:fillRect/>
          </a:stretch>
        </p:blipFill>
        <p:spPr>
          <a:xfrm>
            <a:off x="1699819" y="1010831"/>
            <a:ext cx="6000000" cy="3453333"/>
          </a:xfrm>
          <a:prstGeom prst="rect">
            <a:avLst/>
          </a:prstGeom>
          <a:ln>
            <a:noFill/>
          </a:ln>
        </p:spPr>
      </p:pic>
      <p:sp>
        <p:nvSpPr>
          <p:cNvPr id="14" name="Text Placeholder 2"/>
          <p:cNvSpPr txBox="1">
            <a:spLocks/>
          </p:cNvSpPr>
          <p:nvPr/>
        </p:nvSpPr>
        <p:spPr>
          <a:xfrm>
            <a:off x="2456929" y="4656529"/>
            <a:ext cx="5097190" cy="323414"/>
          </a:xfrm>
          <a:prstGeom prst="rect">
            <a:avLst/>
          </a:prstGeom>
        </p:spPr>
        <p:txBody>
          <a:bodyPr>
            <a:noAutofit/>
          </a:bodyPr>
          <a:lstStyle>
            <a:lvl1pPr marL="229987" indent="-229987"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chemeClr val="accent1"/>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221640" indent="-155580"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r>
              <a:rPr lang="en-GB" sz="1000" b="1" kern="0" dirty="0" smtClean="0">
                <a:solidFill>
                  <a:srgbClr val="002060"/>
                </a:solidFill>
              </a:rPr>
              <a:t>Figure 2</a:t>
            </a:r>
            <a:r>
              <a:rPr lang="en-GB" sz="1000" kern="0" dirty="0" smtClean="0">
                <a:solidFill>
                  <a:srgbClr val="002060"/>
                </a:solidFill>
              </a:rPr>
              <a:t>. Popularity of insurance among business students, globally, 2015</a:t>
            </a:r>
          </a:p>
          <a:p>
            <a:endParaRPr lang="en-GB" sz="1000" kern="0" dirty="0">
              <a:solidFill>
                <a:srgbClr val="002060"/>
              </a:solidFill>
            </a:endParaRPr>
          </a:p>
        </p:txBody>
      </p:sp>
      <p:sp>
        <p:nvSpPr>
          <p:cNvPr id="15" name="TextBox 14"/>
          <p:cNvSpPr txBox="1"/>
          <p:nvPr/>
        </p:nvSpPr>
        <p:spPr>
          <a:xfrm>
            <a:off x="806215" y="5227260"/>
            <a:ext cx="7787208" cy="1323439"/>
          </a:xfrm>
          <a:prstGeom prst="rect">
            <a:avLst/>
          </a:prstGeom>
          <a:noFill/>
        </p:spPr>
        <p:txBody>
          <a:bodyPr wrap="square" rtlCol="0">
            <a:spAutoFit/>
          </a:bodyPr>
          <a:lstStyle/>
          <a:p>
            <a:pPr algn="ctr"/>
            <a:r>
              <a:rPr lang="en-US" sz="1600" b="1" dirty="0" smtClean="0">
                <a:solidFill>
                  <a:srgbClr val="002060"/>
                </a:solidFill>
                <a:latin typeface="Arial" panose="020B0604020202020204" pitchFamily="34" charset="0"/>
                <a:ea typeface="+mj-ea"/>
                <a:cs typeface="Arial" panose="020B0604020202020204" pitchFamily="34" charset="0"/>
              </a:rPr>
              <a:t>If only the map was ‘</a:t>
            </a:r>
            <a:r>
              <a:rPr lang="en-US" sz="1600" b="1" i="1" dirty="0" smtClean="0">
                <a:solidFill>
                  <a:srgbClr val="002060"/>
                </a:solidFill>
                <a:latin typeface="Arial" panose="020B0604020202020204" pitchFamily="34" charset="0"/>
                <a:ea typeface="+mj-ea"/>
                <a:cs typeface="Arial" panose="020B0604020202020204" pitchFamily="34" charset="0"/>
              </a:rPr>
              <a:t>#Google-</a:t>
            </a:r>
            <a:r>
              <a:rPr lang="en-US" sz="1600" b="1" i="1" dirty="0" err="1" smtClean="0">
                <a:solidFill>
                  <a:srgbClr val="002060"/>
                </a:solidFill>
                <a:latin typeface="Arial" panose="020B0604020202020204" pitchFamily="34" charset="0"/>
                <a:ea typeface="+mj-ea"/>
                <a:cs typeface="Arial" panose="020B0604020202020204" pitchFamily="34" charset="0"/>
              </a:rPr>
              <a:t>ified</a:t>
            </a:r>
            <a:r>
              <a:rPr lang="en-US" sz="1600" b="1" dirty="0" smtClean="0">
                <a:solidFill>
                  <a:srgbClr val="002060"/>
                </a:solidFill>
                <a:latin typeface="Arial" panose="020B0604020202020204" pitchFamily="34" charset="0"/>
                <a:ea typeface="+mj-ea"/>
                <a:cs typeface="Arial" panose="020B0604020202020204" pitchFamily="34" charset="0"/>
              </a:rPr>
              <a:t>’ </a:t>
            </a:r>
            <a:r>
              <a:rPr lang="en-US" sz="1600" dirty="0" smtClean="0">
                <a:solidFill>
                  <a:srgbClr val="002060"/>
                </a:solidFill>
                <a:latin typeface="Arial" panose="020B0604020202020204" pitchFamily="34" charset="0"/>
                <a:ea typeface="+mj-ea"/>
                <a:cs typeface="Arial" panose="020B0604020202020204" pitchFamily="34" charset="0"/>
              </a:rPr>
              <a:t>- it would paint a different picture </a:t>
            </a:r>
          </a:p>
          <a:p>
            <a:pPr algn="ctr"/>
            <a:endParaRPr lang="en-US" sz="1600" dirty="0" smtClean="0">
              <a:solidFill>
                <a:srgbClr val="002060"/>
              </a:solidFill>
              <a:latin typeface="Arial" panose="020B0604020202020204" pitchFamily="34" charset="0"/>
              <a:ea typeface="+mj-ea"/>
              <a:cs typeface="Arial" panose="020B0604020202020204" pitchFamily="34" charset="0"/>
            </a:endParaRPr>
          </a:p>
          <a:p>
            <a:pPr algn="ctr"/>
            <a:r>
              <a:rPr lang="en-US" sz="1600" dirty="0" smtClean="0">
                <a:solidFill>
                  <a:srgbClr val="002060"/>
                </a:solidFill>
                <a:latin typeface="Arial" panose="020B0604020202020204" pitchFamily="34" charset="0"/>
                <a:ea typeface="+mj-ea"/>
                <a:cs typeface="Arial" panose="020B0604020202020204" pitchFamily="34" charset="0"/>
              </a:rPr>
              <a:t>Google continues to be </a:t>
            </a:r>
            <a:r>
              <a:rPr lang="en-US" sz="1600" dirty="0" smtClean="0">
                <a:solidFill>
                  <a:srgbClr val="002060"/>
                </a:solidFill>
                <a:latin typeface="Arial" panose="020B0604020202020204" pitchFamily="34" charset="0"/>
                <a:cs typeface="Arial" panose="020B0604020202020204" pitchFamily="34" charset="0"/>
              </a:rPr>
              <a:t>the </a:t>
            </a:r>
            <a:r>
              <a:rPr lang="en-US" sz="1600" b="1" dirty="0">
                <a:solidFill>
                  <a:srgbClr val="002060"/>
                </a:solidFill>
                <a:latin typeface="Arial" panose="020B0604020202020204" pitchFamily="34" charset="0"/>
                <a:cs typeface="Arial" panose="020B0604020202020204" pitchFamily="34" charset="0"/>
              </a:rPr>
              <a:t>single most popular employer by far</a:t>
            </a:r>
            <a:r>
              <a:rPr lang="en-US" sz="1600" dirty="0">
                <a:solidFill>
                  <a:srgbClr val="002060"/>
                </a:solidFill>
                <a:latin typeface="Arial" panose="020B0604020202020204" pitchFamily="34" charset="0"/>
                <a:cs typeface="Arial" panose="020B0604020202020204" pitchFamily="34" charset="0"/>
              </a:rPr>
              <a:t>, being chosen most often  as an “ideal employer” in </a:t>
            </a:r>
            <a:r>
              <a:rPr lang="en-US" sz="1600" b="1" dirty="0">
                <a:solidFill>
                  <a:srgbClr val="002060"/>
                </a:solidFill>
                <a:latin typeface="Arial" panose="020B0604020202020204" pitchFamily="34" charset="0"/>
                <a:cs typeface="Arial" panose="020B0604020202020204" pitchFamily="34" charset="0"/>
              </a:rPr>
              <a:t>17 out of 29 </a:t>
            </a:r>
            <a:r>
              <a:rPr lang="en-US" sz="1600" b="1" dirty="0" smtClean="0">
                <a:solidFill>
                  <a:srgbClr val="002060"/>
                </a:solidFill>
                <a:latin typeface="Arial" panose="020B0604020202020204" pitchFamily="34" charset="0"/>
                <a:cs typeface="Arial" panose="020B0604020202020204" pitchFamily="34" charset="0"/>
              </a:rPr>
              <a:t>markets </a:t>
            </a:r>
            <a:r>
              <a:rPr lang="en-US" sz="1600" dirty="0" smtClean="0">
                <a:solidFill>
                  <a:srgbClr val="002060"/>
                </a:solidFill>
                <a:latin typeface="Arial" panose="020B0604020202020204" pitchFamily="34" charset="0"/>
                <a:cs typeface="Arial" panose="020B0604020202020204" pitchFamily="34" charset="0"/>
              </a:rPr>
              <a:t>surveyed</a:t>
            </a:r>
            <a:endParaRPr lang="en-US" sz="1600" dirty="0">
              <a:solidFill>
                <a:srgbClr val="002060"/>
              </a:solidFill>
              <a:latin typeface="Arial" panose="020B0604020202020204" pitchFamily="34" charset="0"/>
              <a:cs typeface="Arial" panose="020B0604020202020204" pitchFamily="34" charset="0"/>
            </a:endParaRPr>
          </a:p>
          <a:p>
            <a:pPr algn="ctr"/>
            <a:endParaRPr lang="en-US" sz="16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42203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a:xfrm>
            <a:off x="415925" y="6565421"/>
            <a:ext cx="346075" cy="142875"/>
          </a:xfrm>
        </p:spPr>
        <p:txBody>
          <a:bodyPr/>
          <a:lstStyle/>
          <a:p>
            <a:fld id="{313880FF-B11A-4FA9-B5CC-7226C1B8517C}" type="slidenum">
              <a:rPr lang="en-GB" smtClean="0"/>
              <a:pPr/>
              <a:t>7</a:t>
            </a:fld>
            <a:endParaRPr lang="en-GB" dirty="0"/>
          </a:p>
        </p:txBody>
      </p:sp>
      <p:sp>
        <p:nvSpPr>
          <p:cNvPr id="24" name="Rectangle 23"/>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5" name="Rectangle 24"/>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29" name="Rectangle 28"/>
          <p:cNvSpPr/>
          <p:nvPr/>
        </p:nvSpPr>
        <p:spPr>
          <a:xfrm>
            <a:off x="5698865" y="84638"/>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30" name="Title 1"/>
          <p:cNvSpPr txBox="1">
            <a:spLocks/>
          </p:cNvSpPr>
          <p:nvPr/>
        </p:nvSpPr>
        <p:spPr bwMode="auto">
          <a:xfrm>
            <a:off x="849485" y="92553"/>
            <a:ext cx="4135470" cy="46949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smtClean="0">
                <a:solidFill>
                  <a:srgbClr val="002060"/>
                </a:solidFill>
              </a:rPr>
              <a:t>Talent in Insurance 2015 Global</a:t>
            </a:r>
            <a:r>
              <a:rPr lang="en-GB" sz="1800" dirty="0" smtClean="0">
                <a:solidFill>
                  <a:srgbClr val="7BCE6C"/>
                </a:solidFill>
              </a:rPr>
              <a:t/>
            </a:r>
            <a:br>
              <a:rPr lang="en-GB" sz="1800" dirty="0" smtClean="0">
                <a:solidFill>
                  <a:srgbClr val="7BCE6C"/>
                </a:solidFill>
              </a:rPr>
            </a:br>
            <a:r>
              <a:rPr lang="en-GB" sz="1800" i="1" dirty="0" smtClean="0">
                <a:solidFill>
                  <a:srgbClr val="7BCE6C"/>
                </a:solidFill>
              </a:rPr>
              <a:t>Students Aspirations - Overall</a:t>
            </a:r>
            <a:endParaRPr lang="en-GB" sz="1800" i="1" dirty="0">
              <a:solidFill>
                <a:srgbClr val="7BCE6C"/>
              </a:solidFill>
            </a:endParaRPr>
          </a:p>
        </p:txBody>
      </p:sp>
      <p:pic>
        <p:nvPicPr>
          <p:cNvPr id="31" name="Picture 3" descr="C:\Users\sorourke\AppData\Local\Temp\wz4202\Images for PPT\Icons\DevelopLea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8962" y="6523658"/>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14" name="Text Placeholder 2"/>
          <p:cNvSpPr>
            <a:spLocks noGrp="1"/>
          </p:cNvSpPr>
          <p:nvPr>
            <p:ph type="body" sz="quarter" idx="13"/>
          </p:nvPr>
        </p:nvSpPr>
        <p:spPr>
          <a:xfrm>
            <a:off x="1007904" y="5534632"/>
            <a:ext cx="4690961" cy="186142"/>
          </a:xfrm>
        </p:spPr>
        <p:txBody>
          <a:bodyPr>
            <a:noAutofit/>
          </a:bodyPr>
          <a:lstStyle/>
          <a:p>
            <a:r>
              <a:rPr lang="en-GB" sz="1000" b="1" kern="0" dirty="0">
                <a:solidFill>
                  <a:srgbClr val="002060"/>
                </a:solidFill>
              </a:rPr>
              <a:t>Figure </a:t>
            </a:r>
            <a:r>
              <a:rPr lang="en-GB" sz="1000" b="1" kern="0" dirty="0" smtClean="0">
                <a:solidFill>
                  <a:srgbClr val="002060"/>
                </a:solidFill>
              </a:rPr>
              <a:t>3. </a:t>
            </a:r>
            <a:r>
              <a:rPr lang="en-GB" sz="1000" b="1" dirty="0"/>
              <a:t>Top ten aspirations for business student average, globally, 2015  </a:t>
            </a:r>
            <a:endParaRPr lang="en-GB" sz="1000" b="1" kern="0" dirty="0"/>
          </a:p>
        </p:txBody>
      </p:sp>
      <p:pic>
        <p:nvPicPr>
          <p:cNvPr id="16" name="Picture 15"/>
          <p:cNvPicPr>
            <a:picLocks noChangeAspect="1"/>
          </p:cNvPicPr>
          <p:nvPr/>
        </p:nvPicPr>
        <p:blipFill>
          <a:blip r:embed="rId4"/>
          <a:stretch>
            <a:fillRect/>
          </a:stretch>
        </p:blipFill>
        <p:spPr>
          <a:xfrm>
            <a:off x="314797" y="1417151"/>
            <a:ext cx="5874921" cy="4004826"/>
          </a:xfrm>
          <a:prstGeom prst="rect">
            <a:avLst/>
          </a:prstGeom>
          <a:ln w="12700">
            <a:solidFill>
              <a:schemeClr val="bg1">
                <a:lumMod val="85000"/>
              </a:schemeClr>
            </a:solidFill>
          </a:ln>
        </p:spPr>
      </p:pic>
      <p:sp>
        <p:nvSpPr>
          <p:cNvPr id="17" name="Content Placeholder 2"/>
          <p:cNvSpPr txBox="1">
            <a:spLocks/>
          </p:cNvSpPr>
          <p:nvPr/>
        </p:nvSpPr>
        <p:spPr bwMode="auto">
          <a:xfrm>
            <a:off x="6189718" y="1758551"/>
            <a:ext cx="2954823"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a:buClr>
                <a:schemeClr val="accent1"/>
              </a:buClr>
            </a:pPr>
            <a:r>
              <a:rPr lang="en-US" sz="1400" b="1" dirty="0" smtClean="0">
                <a:solidFill>
                  <a:srgbClr val="002060"/>
                </a:solidFill>
              </a:rPr>
              <a:t>Aspirations</a:t>
            </a:r>
            <a:r>
              <a:rPr lang="en-US" sz="1400" dirty="0" smtClean="0">
                <a:solidFill>
                  <a:srgbClr val="002060"/>
                </a:solidFill>
              </a:rPr>
              <a:t> </a:t>
            </a:r>
            <a:r>
              <a:rPr lang="en-US" sz="1400" dirty="0">
                <a:solidFill>
                  <a:srgbClr val="002060"/>
                </a:solidFill>
              </a:rPr>
              <a:t>= </a:t>
            </a:r>
            <a:r>
              <a:rPr lang="en-IE" sz="1400" dirty="0"/>
              <a:t>a hope or ambition of achieving </a:t>
            </a:r>
            <a:r>
              <a:rPr lang="en-IE" sz="1400" dirty="0" smtClean="0"/>
              <a:t>something</a:t>
            </a:r>
            <a:endParaRPr lang="en-GB" sz="1400" dirty="0" smtClean="0">
              <a:solidFill>
                <a:srgbClr val="002060"/>
              </a:solidFill>
            </a:endParaRPr>
          </a:p>
          <a:p>
            <a:pPr>
              <a:buClr>
                <a:schemeClr val="accent1"/>
              </a:buClr>
            </a:pPr>
            <a:r>
              <a:rPr lang="en-US" sz="1400" dirty="0">
                <a:solidFill>
                  <a:srgbClr val="002060"/>
                </a:solidFill>
              </a:rPr>
              <a:t>Our table </a:t>
            </a:r>
            <a:r>
              <a:rPr lang="en-IE" sz="1400" dirty="0">
                <a:solidFill>
                  <a:srgbClr val="002060"/>
                </a:solidFill>
              </a:rPr>
              <a:t>highlights the </a:t>
            </a:r>
            <a:r>
              <a:rPr lang="en-GB" sz="1400" dirty="0">
                <a:solidFill>
                  <a:srgbClr val="002060"/>
                </a:solidFill>
              </a:rPr>
              <a:t>top ten ranked aspirations of business students globally, 2015</a:t>
            </a:r>
          </a:p>
          <a:p>
            <a:pPr>
              <a:buClr>
                <a:schemeClr val="accent1"/>
              </a:buClr>
            </a:pPr>
            <a:r>
              <a:rPr lang="en-GB" sz="1400" dirty="0">
                <a:solidFill>
                  <a:srgbClr val="002060"/>
                </a:solidFill>
              </a:rPr>
              <a:t>Business students are focused on </a:t>
            </a:r>
            <a:r>
              <a:rPr lang="en-GB" sz="1400" i="1" dirty="0">
                <a:solidFill>
                  <a:srgbClr val="002060"/>
                </a:solidFill>
              </a:rPr>
              <a:t>developing themselves </a:t>
            </a:r>
            <a:r>
              <a:rPr lang="en-GB" sz="1400" dirty="0">
                <a:solidFill>
                  <a:srgbClr val="002060"/>
                </a:solidFill>
              </a:rPr>
              <a:t>-  three out of the top five aspirations relate to </a:t>
            </a:r>
            <a:r>
              <a:rPr lang="en-GB" sz="1400" b="1" dirty="0">
                <a:solidFill>
                  <a:srgbClr val="002060"/>
                </a:solidFill>
              </a:rPr>
              <a:t>development</a:t>
            </a:r>
          </a:p>
        </p:txBody>
      </p:sp>
    </p:spTree>
    <p:extLst>
      <p:ext uri="{BB962C8B-B14F-4D97-AF65-F5344CB8AC3E}">
        <p14:creationId xmlns:p14="http://schemas.microsoft.com/office/powerpoint/2010/main" val="3642716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a:xfrm>
            <a:off x="415925" y="6565421"/>
            <a:ext cx="346075" cy="142875"/>
          </a:xfrm>
        </p:spPr>
        <p:txBody>
          <a:bodyPr/>
          <a:lstStyle/>
          <a:p>
            <a:fld id="{313880FF-B11A-4FA9-B5CC-7226C1B8517C}" type="slidenum">
              <a:rPr lang="en-GB" smtClean="0"/>
              <a:pPr/>
              <a:t>8</a:t>
            </a:fld>
            <a:endParaRPr lang="en-GB" dirty="0"/>
          </a:p>
        </p:txBody>
      </p:sp>
      <p:sp>
        <p:nvSpPr>
          <p:cNvPr id="24" name="Rectangle 23"/>
          <p:cNvSpPr/>
          <p:nvPr/>
        </p:nvSpPr>
        <p:spPr>
          <a:xfrm>
            <a:off x="6189718" y="6554788"/>
            <a:ext cx="2649482" cy="142875"/>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IE" sz="1400" dirty="0" err="1" smtClean="0">
              <a:solidFill>
                <a:schemeClr val="tx2"/>
              </a:solidFill>
            </a:endParaRPr>
          </a:p>
        </p:txBody>
      </p:sp>
      <p:sp>
        <p:nvSpPr>
          <p:cNvPr id="25" name="Rectangle 24"/>
          <p:cNvSpPr>
            <a:spLocks noChangeArrowheads="1"/>
          </p:cNvSpPr>
          <p:nvPr>
            <p:custDataLst>
              <p:tags r:id="rId1"/>
            </p:custDataLst>
          </p:nvPr>
        </p:nvSpPr>
        <p:spPr bwMode="auto">
          <a:xfrm>
            <a:off x="6397625" y="6554788"/>
            <a:ext cx="23129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lvl1pPr defTabSz="957263">
              <a:defRPr sz="1900">
                <a:solidFill>
                  <a:schemeClr val="tx1"/>
                </a:solidFill>
                <a:latin typeface="Arial" panose="020B0604020202020204" pitchFamily="34" charset="0"/>
                <a:cs typeface="Arial" panose="020B0604020202020204" pitchFamily="34" charset="0"/>
              </a:defRPr>
            </a:lvl1pPr>
            <a:lvl2pPr defTabSz="957263">
              <a:defRPr sz="1900">
                <a:solidFill>
                  <a:schemeClr val="tx1"/>
                </a:solidFill>
                <a:latin typeface="Arial" panose="020B0604020202020204" pitchFamily="34" charset="0"/>
                <a:cs typeface="Arial" panose="020B0604020202020204" pitchFamily="34" charset="0"/>
              </a:defRPr>
            </a:lvl2pPr>
            <a:lvl3pPr defTabSz="957263">
              <a:defRPr sz="1900">
                <a:solidFill>
                  <a:schemeClr val="tx1"/>
                </a:solidFill>
                <a:latin typeface="Arial" panose="020B0604020202020204" pitchFamily="34" charset="0"/>
                <a:cs typeface="Arial" panose="020B0604020202020204" pitchFamily="34" charset="0"/>
              </a:defRPr>
            </a:lvl3pPr>
            <a:lvl4pPr defTabSz="957263">
              <a:defRPr sz="1900">
                <a:solidFill>
                  <a:schemeClr val="tx1"/>
                </a:solidFill>
                <a:latin typeface="Arial" panose="020B0604020202020204" pitchFamily="34" charset="0"/>
                <a:cs typeface="Arial" panose="020B0604020202020204" pitchFamily="34" charset="0"/>
              </a:defRPr>
            </a:lvl4pPr>
            <a:lvl5pPr defTabSz="957263">
              <a:defRPr sz="1900">
                <a:solidFill>
                  <a:schemeClr val="tx1"/>
                </a:solidFill>
                <a:latin typeface="Arial" panose="020B0604020202020204" pitchFamily="34" charset="0"/>
                <a:cs typeface="Arial" panose="020B0604020202020204" pitchFamily="34" charset="0"/>
              </a:defRPr>
            </a:lvl5pPr>
            <a:lvl6pPr marL="21748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6320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0892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546475" indent="111125" defTabSz="95726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r" eaLnBrk="1" hangingPunct="1">
              <a:lnSpc>
                <a:spcPts val="1125"/>
              </a:lnSpc>
              <a:defRPr/>
            </a:pPr>
            <a:r>
              <a:rPr lang="en-US" altLang="en-US" sz="800" dirty="0" smtClean="0">
                <a:solidFill>
                  <a:schemeClr val="tx2"/>
                </a:solidFill>
              </a:rPr>
              <a:t>© 2015 Deloitte</a:t>
            </a:r>
          </a:p>
        </p:txBody>
      </p:sp>
      <p:sp>
        <p:nvSpPr>
          <p:cNvPr id="29" name="Rectangle 28"/>
          <p:cNvSpPr/>
          <p:nvPr/>
        </p:nvSpPr>
        <p:spPr>
          <a:xfrm>
            <a:off x="5728877" y="72319"/>
            <a:ext cx="3353940" cy="230832"/>
          </a:xfrm>
          <a:prstGeom prst="rect">
            <a:avLst/>
          </a:prstGeom>
        </p:spPr>
        <p:txBody>
          <a:bodyPr wrap="square">
            <a:spAutoFit/>
          </a:bodyPr>
          <a:lstStyle/>
          <a:p>
            <a:pPr algn="r"/>
            <a:r>
              <a:rPr lang="en-GB" altLang="en-US" sz="900" b="1" i="1" dirty="0">
                <a:solidFill>
                  <a:srgbClr val="00B0F0"/>
                </a:solidFill>
              </a:rPr>
              <a:t>Insurance Ireland – Deloitte Strategic Alliance Partnership</a:t>
            </a:r>
            <a:endParaRPr lang="en-SG" altLang="en-US" sz="900" b="1" i="1" dirty="0">
              <a:solidFill>
                <a:srgbClr val="00B0F0"/>
              </a:solidFill>
            </a:endParaRPr>
          </a:p>
        </p:txBody>
      </p:sp>
      <p:sp>
        <p:nvSpPr>
          <p:cNvPr id="30" name="Title 1"/>
          <p:cNvSpPr txBox="1">
            <a:spLocks/>
          </p:cNvSpPr>
          <p:nvPr/>
        </p:nvSpPr>
        <p:spPr bwMode="auto">
          <a:xfrm>
            <a:off x="849485" y="92553"/>
            <a:ext cx="4135470" cy="46949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defTabSz="957263" rtl="0"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a:lstStyle>
          <a:p>
            <a:r>
              <a:rPr lang="en-GB" sz="1800" dirty="0" smtClean="0">
                <a:solidFill>
                  <a:srgbClr val="002060"/>
                </a:solidFill>
              </a:rPr>
              <a:t>Talent in Insurance 2015 Global</a:t>
            </a:r>
            <a:r>
              <a:rPr lang="en-GB" sz="1800" dirty="0" smtClean="0">
                <a:solidFill>
                  <a:srgbClr val="7BCE6C"/>
                </a:solidFill>
              </a:rPr>
              <a:t/>
            </a:r>
            <a:br>
              <a:rPr lang="en-GB" sz="1800" dirty="0" smtClean="0">
                <a:solidFill>
                  <a:srgbClr val="7BCE6C"/>
                </a:solidFill>
              </a:rPr>
            </a:br>
            <a:r>
              <a:rPr lang="en-GB" sz="1800" i="1" dirty="0" smtClean="0">
                <a:solidFill>
                  <a:srgbClr val="7BCE6C"/>
                </a:solidFill>
              </a:rPr>
              <a:t>Students Aspirations - Insurance</a:t>
            </a:r>
            <a:endParaRPr lang="en-GB" sz="1800" i="1" dirty="0">
              <a:solidFill>
                <a:srgbClr val="7BCE6C"/>
              </a:solidFill>
            </a:endParaRPr>
          </a:p>
        </p:txBody>
      </p:sp>
      <p:pic>
        <p:nvPicPr>
          <p:cNvPr id="31" name="Picture 3" descr="C:\Users\sorourke\AppData\Local\Temp\wz4202\Images for PPT\Icons\DevelopLead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0" y="4376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1560" y="6535977"/>
            <a:ext cx="6552728" cy="215444"/>
          </a:xfrm>
          <a:prstGeom prst="rect">
            <a:avLst/>
          </a:prstGeom>
          <a:noFill/>
        </p:spPr>
        <p:txBody>
          <a:bodyPr wrap="square" rtlCol="0">
            <a:spAutoFit/>
          </a:bodyPr>
          <a:lstStyle/>
          <a:p>
            <a:r>
              <a:rPr lang="en-US" sz="800" dirty="0">
                <a:solidFill>
                  <a:schemeClr val="tx2"/>
                </a:solidFill>
              </a:rPr>
              <a:t>Source: </a:t>
            </a:r>
            <a:r>
              <a:rPr lang="en-US" sz="800" dirty="0" err="1">
                <a:solidFill>
                  <a:schemeClr val="tx2"/>
                </a:solidFill>
              </a:rPr>
              <a:t>Universum</a:t>
            </a:r>
            <a:r>
              <a:rPr lang="en-US" sz="800" dirty="0">
                <a:solidFill>
                  <a:schemeClr val="tx2"/>
                </a:solidFill>
              </a:rPr>
              <a:t> Talent </a:t>
            </a:r>
            <a:r>
              <a:rPr lang="en-US" sz="800" dirty="0" smtClean="0">
                <a:solidFill>
                  <a:schemeClr val="tx2"/>
                </a:solidFill>
              </a:rPr>
              <a:t>Survey 2015; Deloitte Analysis </a:t>
            </a:r>
            <a:endParaRPr lang="en-GB" sz="800" dirty="0">
              <a:solidFill>
                <a:schemeClr val="tx2"/>
              </a:solidFill>
            </a:endParaRPr>
          </a:p>
        </p:txBody>
      </p:sp>
      <p:sp>
        <p:nvSpPr>
          <p:cNvPr id="13" name="Title 2"/>
          <p:cNvSpPr>
            <a:spLocks noGrp="1"/>
          </p:cNvSpPr>
          <p:nvPr>
            <p:ph type="title"/>
          </p:nvPr>
        </p:nvSpPr>
        <p:spPr>
          <a:xfrm>
            <a:off x="451200" y="1073837"/>
            <a:ext cx="8388000" cy="469492"/>
          </a:xfrm>
        </p:spPr>
        <p:txBody>
          <a:bodyPr/>
          <a:lstStyle/>
          <a:p>
            <a:pPr algn="ctr"/>
            <a:r>
              <a:rPr lang="en-GB" sz="1600" dirty="0"/>
              <a:t>Those who want to work in insurance appear conservative, based on their high hopes to work for </a:t>
            </a:r>
            <a:r>
              <a:rPr lang="en-GB" sz="1600" i="1" dirty="0"/>
              <a:t>financially strong</a:t>
            </a:r>
            <a:r>
              <a:rPr lang="en-GB" sz="1600" dirty="0"/>
              <a:t>, </a:t>
            </a:r>
            <a:r>
              <a:rPr lang="en-GB" sz="1600" i="1" dirty="0"/>
              <a:t>secure</a:t>
            </a:r>
            <a:r>
              <a:rPr lang="en-GB" sz="1600" dirty="0"/>
              <a:t> and </a:t>
            </a:r>
            <a:r>
              <a:rPr lang="en-GB" sz="1600" i="1" dirty="0"/>
              <a:t>prestigious </a:t>
            </a:r>
            <a:r>
              <a:rPr lang="en-GB" sz="1600" i="1" dirty="0" smtClean="0"/>
              <a:t>employers</a:t>
            </a:r>
            <a:endParaRPr lang="en-GB" sz="1600" i="1" dirty="0"/>
          </a:p>
        </p:txBody>
      </p:sp>
      <p:sp>
        <p:nvSpPr>
          <p:cNvPr id="14" name="Text Placeholder 2"/>
          <p:cNvSpPr>
            <a:spLocks noGrp="1"/>
          </p:cNvSpPr>
          <p:nvPr>
            <p:ph type="body" sz="quarter" idx="13"/>
          </p:nvPr>
        </p:nvSpPr>
        <p:spPr>
          <a:xfrm>
            <a:off x="588962" y="5703381"/>
            <a:ext cx="8450359" cy="279573"/>
          </a:xfrm>
        </p:spPr>
        <p:txBody>
          <a:bodyPr>
            <a:noAutofit/>
          </a:bodyPr>
          <a:lstStyle/>
          <a:p>
            <a:pPr marL="229987" indent="-229987">
              <a:spcBef>
                <a:spcPct val="50000"/>
              </a:spcBef>
              <a:buClr>
                <a:schemeClr val="accent1"/>
              </a:buClr>
              <a:buChar char="•"/>
            </a:pPr>
            <a:r>
              <a:rPr lang="en-GB" sz="1000" b="1" kern="0" dirty="0">
                <a:solidFill>
                  <a:srgbClr val="002060"/>
                </a:solidFill>
              </a:rPr>
              <a:t>Figure </a:t>
            </a:r>
            <a:r>
              <a:rPr lang="en-GB" sz="1000" b="1" kern="0" dirty="0" smtClean="0">
                <a:solidFill>
                  <a:srgbClr val="002060"/>
                </a:solidFill>
              </a:rPr>
              <a:t>4. </a:t>
            </a:r>
            <a:r>
              <a:rPr lang="en-GB" sz="1000" b="1" kern="0" dirty="0">
                <a:solidFill>
                  <a:srgbClr val="002060"/>
                </a:solidFill>
              </a:rPr>
              <a:t>Top five differences in aspiration between insurance-inclined students vs. business student average, globally, 2015  </a:t>
            </a:r>
            <a:endParaRPr lang="en-GB" sz="1800" dirty="0"/>
          </a:p>
        </p:txBody>
      </p:sp>
      <p:pic>
        <p:nvPicPr>
          <p:cNvPr id="4" name="Picture 3"/>
          <p:cNvPicPr>
            <a:picLocks noChangeAspect="1"/>
          </p:cNvPicPr>
          <p:nvPr/>
        </p:nvPicPr>
        <p:blipFill>
          <a:blip r:embed="rId4"/>
          <a:stretch>
            <a:fillRect/>
          </a:stretch>
        </p:blipFill>
        <p:spPr>
          <a:xfrm>
            <a:off x="1346663" y="1853401"/>
            <a:ext cx="6816191" cy="3764285"/>
          </a:xfrm>
          <a:prstGeom prst="rect">
            <a:avLst/>
          </a:prstGeom>
        </p:spPr>
      </p:pic>
    </p:spTree>
    <p:extLst>
      <p:ext uri="{BB962C8B-B14F-4D97-AF65-F5344CB8AC3E}">
        <p14:creationId xmlns:p14="http://schemas.microsoft.com/office/powerpoint/2010/main" val="419542530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8&quot;/&gt;&lt;partner val=&quot;126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9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Rj__2KkREGFQTQb6CbJ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erOAfh9x0SClT9j6N8U1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9NAE24ar6Ue6E.AbvpSJ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9NAE24ar6Ue6E.AbvpSJ8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NAE24ar6Ue6E.AbvpSJ8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bPaCJB4fUeD.1kyDNd7_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heme/theme1.xml><?xml version="1.0" encoding="utf-8"?>
<a:theme xmlns:a="http://schemas.openxmlformats.org/drawingml/2006/main" name="TimesaverFeb2012">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a:noFill/>
        </a:ln>
      </a:spPr>
      <a:bodyPr lIns="108000" tIns="108000" rIns="108000" bIns="108000" rtlCol="0" anchor="ctr">
        <a:spAutoFit/>
      </a:bodyPr>
      <a:lstStyle>
        <a:defPP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108000" tIns="108000" rIns="108000" bIns="108000"/>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ew Document" ma:contentTypeID="0x0101002880177DFDC248C38C745E1D664A5FC5005A06F54836795E42BB2EC0DAAB3ACA6A" ma:contentTypeVersion="15" ma:contentTypeDescription="Create a new Document" ma:contentTypeScope="" ma:versionID="09197cddf4a36f3499bc6b91edd74fbd">
  <xsd:schema xmlns:xsd="http://www.w3.org/2001/XMLSchema" xmlns:xs="http://www.w3.org/2001/XMLSchema" xmlns:p="http://schemas.microsoft.com/office/2006/metadata/properties" xmlns:ns1="http://schemas.microsoft.com/sharepoint/v3" xmlns:ns2="d78f0933-458e-4f0e-8f7e-f2dabe02af94" xmlns:ns3="7AF0C9C1-571A-469E-93FE-640E88AEF1EC" xmlns:ns4="a3273937-55e7-450c-ac1f-0f7de532f690" xmlns:ns5="994E32D3-2E21-4611-87E1-D68FC0813440" xmlns:ns6="8DD08C88-CC4C-4D35-9129-A70DAA36BE5E" xmlns:ns7="83DDB362-4C05-4E52-A8D9-EF2F47978B8D" xmlns:ns8="7D1768DD-F29E-4DC2-9191-F2636B9FA92C" xmlns:ns9="0DBE4740-AD0E-4EAB-9055-8EB1C48284D9" xmlns:ns10="39C40E9B-856B-46A7-8793-65A6FC1828D8" xmlns:ns11="3A0186DE-B11E-4A29-9C82-428D45BCA71F" xmlns:ns12="546D9DE3-080E-4EC6-B7DD-508C11F603C7" xmlns:ns13="5A51C775-C49C-428B-8C1E-2F89178D00F4" targetNamespace="http://schemas.microsoft.com/office/2006/metadata/properties" ma:root="true" ma:fieldsID="56e5c04dd174b4184d427435cd4e7d54" ns1:_="" ns2:_="" ns3:_="" ns4:_="" ns5:_="" ns6:_="" ns7:_="" ns8:_="" ns9:_="" ns10:_="" ns11:_="" ns12:_="" ns13:_="">
    <xsd:import namespace="http://schemas.microsoft.com/sharepoint/v3"/>
    <xsd:import namespace="d78f0933-458e-4f0e-8f7e-f2dabe02af94"/>
    <xsd:import namespace="7AF0C9C1-571A-469E-93FE-640E88AEF1EC"/>
    <xsd:import namespace="a3273937-55e7-450c-ac1f-0f7de532f690"/>
    <xsd:import namespace="994E32D3-2E21-4611-87E1-D68FC0813440"/>
    <xsd:import namespace="8DD08C88-CC4C-4D35-9129-A70DAA36BE5E"/>
    <xsd:import namespace="83DDB362-4C05-4E52-A8D9-EF2F47978B8D"/>
    <xsd:import namespace="7D1768DD-F29E-4DC2-9191-F2636B9FA92C"/>
    <xsd:import namespace="0DBE4740-AD0E-4EAB-9055-8EB1C48284D9"/>
    <xsd:import namespace="39C40E9B-856B-46A7-8793-65A6FC1828D8"/>
    <xsd:import namespace="3A0186DE-B11E-4A29-9C82-428D45BCA71F"/>
    <xsd:import namespace="546D9DE3-080E-4EC6-B7DD-508C11F603C7"/>
    <xsd:import namespace="5A51C775-C49C-428B-8C1E-2F89178D00F4"/>
    <xsd:element name="properties">
      <xsd:complexType>
        <xsd:sequence>
          <xsd:element name="documentManagement">
            <xsd:complexType>
              <xsd:all>
                <xsd:element ref="ns1:DescriptionHTML"/>
                <xsd:element ref="ns1:Author_selected" minOccurs="0"/>
                <xsd:element ref="ns3:Global_x0020_Internal_x0020_ServiceTaxHTField0" minOccurs="0"/>
                <xsd:element ref="ns4:TaxCatchAll" minOccurs="0"/>
                <xsd:element ref="ns4:TaxCatchAllLabel" minOccurs="0"/>
                <xsd:element ref="ns5:Geography_x0020_of_x0020_OriginTaxHTField0" minOccurs="0"/>
                <xsd:element ref="ns6:Local_x0020_Content_x0020_TypeTaxHTField0" minOccurs="0"/>
                <xsd:element ref="ns1:Client" minOccurs="0"/>
                <xsd:element ref="ns3:Local_x0020_Internal_x0020_ServiceTaxHTField0" minOccurs="0"/>
                <xsd:element ref="ns6:Global_x0020_Content_x0020_TypeTaxHTField0" minOccurs="0"/>
                <xsd:element ref="ns2:Abstract" minOccurs="0"/>
                <xsd:element ref="ns7:Primary_x0020_Global_x0020_IndustTaxHTField0" minOccurs="0"/>
                <xsd:element ref="ns8:Primary_x0020_Global_x0020_ClientTaxHTField0" minOccurs="0"/>
                <xsd:element ref="ns4:ClientLukup" minOccurs="0"/>
                <xsd:element ref="ns4:ClientID" minOccurs="0"/>
                <xsd:element ref="ns9:IPCO_x0020_DesignationTaxHTField0" minOccurs="0"/>
                <xsd:element ref="ns2:BusinessTitle"/>
                <xsd:element ref="ns10:KAM_x0020_LanguageTaxHTField0" minOccurs="0"/>
                <xsd:element ref="ns7:Primary_x0020_Local_x0020_IndustTaxHTField0" minOccurs="0"/>
                <xsd:element ref="ns1:Author_entered" minOccurs="0"/>
                <xsd:element ref="ns4:i67d27b5dd1e4ed29b03622e76ee750b" minOccurs="0"/>
                <xsd:element ref="ns11:Secondary_x0020_Global_x0020_ClieTaxHTField0" minOccurs="0"/>
                <xsd:element ref="ns12:Secondary_x0020_Local_x0020_InduTaxHTField0" minOccurs="0"/>
                <xsd:element ref="ns13:Applicable_x0020_GeographyTaxHTField0" minOccurs="0"/>
                <xsd:element ref="ns1:Contributor"/>
                <xsd:element ref="ns8:Primary_x0020_Local_x0020_ClientTaxHTField0" minOccurs="0"/>
                <xsd:element ref="ns12:Secondary_x0020_Global_x0020_InduTaxHTField0" minOccurs="0"/>
                <xsd:element ref="ns11:Secondary_x0020_Local_x0020_ClieTaxHTField0" minOccurs="0"/>
                <xsd:element ref="ns2:Content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HTML" ma:index="8" ma:displayName="KAM Description" ma:internalName="DescriptionHTML">
      <xsd:simpleType>
        <xsd:restriction base="dms:Unknown"/>
      </xsd:simpleType>
    </xsd:element>
    <xsd:element name="Author_selected" ma:index="21" nillable="true" ma:displayName="KAM Author" ma:list="UserInfo" ma:SharePointGroup="0" ma:internalName="Author_selecte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ient" ma:index="30" nillable="true" ma:displayName="Client (text)" ma:internalName="Client" ma:readOnly="false">
      <xsd:simpleType>
        <xsd:restriction base="dms:Text">
          <xsd:maxLength value="255"/>
        </xsd:restriction>
      </xsd:simpleType>
    </xsd:element>
    <xsd:element name="Author_entered" ma:index="49" nillable="true" ma:displayName="KAM Author (text)" ma:internalName="Author_entered" ma:readOnly="false">
      <xsd:simpleType>
        <xsd:restriction base="dms:Text">
          <xsd:maxLength value="255"/>
        </xsd:restriction>
      </xsd:simpleType>
    </xsd:element>
    <xsd:element name="Contributor" ma:index="58" ma:displayName="KAM Contributor" ma:list="UserInfo" ma:SharePointGroup="0" ma:internalName="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8f0933-458e-4f0e-8f7e-f2dabe02af94" elementFormDefault="qualified">
    <xsd:import namespace="http://schemas.microsoft.com/office/2006/documentManagement/types"/>
    <xsd:import namespace="http://schemas.microsoft.com/office/infopath/2007/PartnerControls"/>
    <xsd:element name="Abstract" ma:index="35" nillable="true" ma:displayName="Abstract" ma:internalName="Abstract">
      <xsd:simpleType>
        <xsd:restriction base="dms:Note">
          <xsd:maxLength value="150"/>
        </xsd:restriction>
      </xsd:simpleType>
    </xsd:element>
    <xsd:element name="BusinessTitle" ma:index="44" ma:displayName="Business Title" ma:indexed="true" ma:internalName="BusinessTitle" ma:readOnly="false">
      <xsd:simpleType>
        <xsd:restriction base="dms:Text"/>
      </xsd:simpleType>
    </xsd:element>
    <xsd:element name="ContentDate" ma:index="66" ma:displayName="Content Date" ma:format="DateOnly" ma:indexed="true" ma:internalName="Conten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F0C9C1-571A-469E-93FE-640E88AEF1EC" elementFormDefault="qualified">
    <xsd:import namespace="http://schemas.microsoft.com/office/2006/documentManagement/types"/>
    <xsd:import namespace="http://schemas.microsoft.com/office/infopath/2007/PartnerControls"/>
    <xsd:element name="Global_x0020_Internal_x0020_ServiceTaxHTField0" ma:index="22" nillable="true" ma:taxonomy="true" ma:internalName="Global_x0020_Internal_x0020_ServiceTaxHTField" ma:taxonomyFieldName="Global_x0020_Internal_x0020_Service" ma:displayName="Global Internal Service" ma:readOnly="false" ma:default="" ma:fieldId="{78949fba-bdc1-4268-a377-2819f8f8cc22}" ma:taxonomyMulti="true" ma:sspId="155bb128-613e-4099-96fa-4403fd0cc87b" ma:termSetId="2d964c90-0fcb-4b60-9702-531635f17251" ma:anchorId="00000000-0000-0000-0000-000000000000" ma:open="false" ma:isKeyword="false">
      <xsd:complexType>
        <xsd:sequence>
          <xsd:element ref="pc:Terms" minOccurs="0" maxOccurs="1"/>
        </xsd:sequence>
      </xsd:complexType>
    </xsd:element>
    <xsd:element name="Local_x0020_Internal_x0020_ServiceTaxHTField0" ma:index="31" nillable="true" ma:taxonomy="true" ma:internalName="Local_x0020_Internal_x0020_ServiceTaxHTField" ma:taxonomyFieldName="Local_x0020_Internal_x0020_Service" ma:displayName="Local Internal Service" ma:readOnly="false" ma:default="" ma:fieldId="{3c6b9500-9e92-4dc8-ac80-766b07b1a639}" ma:taxonomyMulti="true" ma:sspId="155bb128-613e-4099-96fa-4403fd0cc87b" ma:termSetId="a6913820-b621-4796-b77e-fe7afb08f4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273937-55e7-450c-ac1f-0f7de532f690" elementFormDefault="qualified">
    <xsd:import namespace="http://schemas.microsoft.com/office/2006/documentManagement/types"/>
    <xsd:import namespace="http://schemas.microsoft.com/office/infopath/2007/PartnerControls"/>
    <xsd:element name="TaxCatchAll" ma:index="23" nillable="true" ma:displayName="Taxonomy Catch All Column" ma:description="" ma:hidden="true" ma:list="{35e094c5-d8f1-4f15-bff1-bc665dc24d7d}" ma:internalName="TaxCatchAll" ma:showField="CatchAllData" ma:web="a3273937-55e7-450c-ac1f-0f7de532f690">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35e094c5-d8f1-4f15-bff1-bc665dc24d7d}" ma:internalName="TaxCatchAllLabel" ma:readOnly="true" ma:showField="CatchAllDataLabel" ma:web="a3273937-55e7-450c-ac1f-0f7de532f690">
      <xsd:complexType>
        <xsd:complexContent>
          <xsd:extension base="dms:MultiChoiceLookup">
            <xsd:sequence>
              <xsd:element name="Value" type="dms:Lookup" maxOccurs="unbounded" minOccurs="0" nillable="true"/>
            </xsd:sequence>
          </xsd:extension>
        </xsd:complexContent>
      </xsd:complexType>
    </xsd:element>
    <xsd:element name="ClientLukup" ma:index="40" nillable="true" ma:displayName="Client" ma:internalName="ClientLukup" ma:readOnly="false">
      <xsd:simpleType>
        <xsd:restriction base="dms:Text"/>
      </xsd:simpleType>
    </xsd:element>
    <xsd:element name="ClientID" ma:index="41" nillable="true" ma:displayName="ClientID" ma:internalName="ClientID" ma:readOnly="false">
      <xsd:simpleType>
        <xsd:restriction base="dms:Text"/>
      </xsd:simpleType>
    </xsd:element>
    <xsd:element name="i67d27b5dd1e4ed29b03622e76ee750b" ma:index="50" nillable="true" ma:taxonomy="true" ma:internalName="i67d27b5dd1e4ed29b03622e76ee750b" ma:taxonomyFieldName="Badge" ma:displayName="Badge" ma:fieldId="{267d27b5-dd1e-4ed2-9b03-622e76ee750b}" ma:taxonomyMulti="true" ma:sspId="6fbc8ed7-f359-45a5-bf77-267ed0eb5b96" ma:termSetId="7a48158d-64ca-4430-ad6d-4a8049ec2f5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4E32D3-2E21-4611-87E1-D68FC0813440" elementFormDefault="qualified">
    <xsd:import namespace="http://schemas.microsoft.com/office/2006/documentManagement/types"/>
    <xsd:import namespace="http://schemas.microsoft.com/office/infopath/2007/PartnerControls"/>
    <xsd:element name="Geography_x0020_of_x0020_OriginTaxHTField0" ma:index="26" ma:taxonomy="true" ma:internalName="Geography_x0020_of_x0020_OriginT" ma:taxonomyFieldName="Geography_x0020_of_x0020_Origin" ma:displayName="Geography of Origin" ma:indexed="true" ma:readOnly="false" ma:default="" ma:fieldId="{7a66e3fe-fcb6-4ce2-854d-45e09459c5a7}" ma:sspId="155bb128-613e-4099-96fa-4403fd0cc87b" ma:termSetId="e4340256-abf0-49e3-8918-ff7cf781b3e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D08C88-CC4C-4D35-9129-A70DAA36BE5E" elementFormDefault="qualified">
    <xsd:import namespace="http://schemas.microsoft.com/office/2006/documentManagement/types"/>
    <xsd:import namespace="http://schemas.microsoft.com/office/infopath/2007/PartnerControls"/>
    <xsd:element name="Local_x0020_Content_x0020_TypeTaxHTField0" ma:index="28" ma:taxonomy="true" ma:internalName="Local_x0020_Content_x0020_TypeTa" ma:taxonomyFieldName="Local_x0020_Content_x0020_Type" ma:displayName="Local Content Type" ma:indexed="true" ma:readOnly="false" ma:default="" ma:fieldId="{2366867c-77cd-4933-afd3-42beb1b807cf}" ma:sspId="155bb128-613e-4099-96fa-4403fd0cc87b" ma:termSetId="71325c3c-855f-4016-ae90-48a98c58e6a3" ma:anchorId="00000000-0000-0000-0000-000000000000" ma:open="false" ma:isKeyword="false">
      <xsd:complexType>
        <xsd:sequence>
          <xsd:element ref="pc:Terms" minOccurs="0" maxOccurs="1"/>
        </xsd:sequence>
      </xsd:complexType>
    </xsd:element>
    <xsd:element name="Global_x0020_Content_x0020_TypeTaxHTField0" ma:index="33" ma:taxonomy="true" ma:internalName="Global_x0020_Content_x0020_TypeTa" ma:taxonomyFieldName="Global_x0020_Content_x0020_Type" ma:displayName="Global Content Type" ma:indexed="true" ma:readOnly="false" ma:default="" ma:fieldId="{fcc52b76-f36e-4614-8493-5412b2f37375}" ma:sspId="155bb128-613e-4099-96fa-4403fd0cc87b" ma:termSetId="c1d74e5f-813e-428a-9d1d-e00dfcad31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DDB362-4C05-4E52-A8D9-EF2F47978B8D" elementFormDefault="qualified">
    <xsd:import namespace="http://schemas.microsoft.com/office/2006/documentManagement/types"/>
    <xsd:import namespace="http://schemas.microsoft.com/office/infopath/2007/PartnerControls"/>
    <xsd:element name="Primary_x0020_Global_x0020_IndustTaxHTField0" ma:index="36" nillable="true" ma:taxonomy="true" ma:internalName="Primary_x0020_Global_x0020_Indust0" ma:taxonomyFieldName="Primary_x0020_Global_x0020_Indust" ma:displayName="Primary Global Industry" ma:indexed="true" ma:readOnly="false" ma:default="" ma:fieldId="{9829ff8e-6819-48cd-ae85-b2213487d9e6}" ma:sspId="155bb128-613e-4099-96fa-4403fd0cc87b" ma:termSetId="30ef725a-a352-4b6b-b897-20d376f351a7" ma:anchorId="00000000-0000-0000-0000-000000000000" ma:open="false" ma:isKeyword="false">
      <xsd:complexType>
        <xsd:sequence>
          <xsd:element ref="pc:Terms" minOccurs="0" maxOccurs="1"/>
        </xsd:sequence>
      </xsd:complexType>
    </xsd:element>
    <xsd:element name="Primary_x0020_Local_x0020_IndustTaxHTField0" ma:index="47" nillable="true" ma:taxonomy="true" ma:internalName="Primary_x0020_Local_x0020_Indust0" ma:taxonomyFieldName="Primary_x0020_Local_x0020_Indust" ma:displayName="Primary Local Industry" ma:indexed="true" ma:readOnly="false" ma:default="" ma:fieldId="{6b32ec70-79ed-4643-bd98-fe19e9037b23}" ma:sspId="155bb128-613e-4099-96fa-4403fd0cc87b" ma:termSetId="0f50edd8-f180-4274-afbc-8048378743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1768DD-F29E-4DC2-9191-F2636B9FA92C" elementFormDefault="qualified">
    <xsd:import namespace="http://schemas.microsoft.com/office/2006/documentManagement/types"/>
    <xsd:import namespace="http://schemas.microsoft.com/office/infopath/2007/PartnerControls"/>
    <xsd:element name="Primary_x0020_Global_x0020_ClientTaxHTField0" ma:index="38" nillable="true" ma:taxonomy="true" ma:internalName="Primary_x0020_Global_x0020_Client0" ma:taxonomyFieldName="Primary_x0020_Global_x0020_Client" ma:displayName="Primary Global Client Service" ma:indexed="true" ma:readOnly="false" ma:default="" ma:fieldId="{6fa21800-7e1f-46b0-9b6b-749847137ef7}"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Primary_x0020_Local_x0020_ClientTaxHTField0" ma:index="59" nillable="true" ma:taxonomy="true" ma:internalName="Primary_x0020_Local_x0020_Client0" ma:taxonomyFieldName="Primary_x0020_Local_x0020_Client" ma:displayName="Primary Local Client Service" ma:indexed="true" ma:readOnly="false" ma:default="" ma:fieldId="{d67f870b-bb8f-4192-92b2-8d437da53387}"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BE4740-AD0E-4EAB-9055-8EB1C48284D9" elementFormDefault="qualified">
    <xsd:import namespace="http://schemas.microsoft.com/office/2006/documentManagement/types"/>
    <xsd:import namespace="http://schemas.microsoft.com/office/infopath/2007/PartnerControls"/>
    <xsd:element name="IPCO_x0020_DesignationTaxHTField0" ma:index="42" nillable="true" ma:taxonomy="true" ma:internalName="IPCO_x0020_DesignationTaxHTField" ma:taxonomyFieldName="IPCO_x0020_Designation" ma:displayName="IPCO Designation" ma:readOnly="false" ma:default="377;#May be edited and used internally or externally for any purpose (Category D)|f8400f62-65c9-4658-9900-b0ea185e4722" ma:fieldId="{310648f3-cc93-44e0-b643-60c4ef2fcc62}" ma:sspId="155bb128-613e-4099-96fa-4403fd0cc87b" ma:termSetId="4cc4a969-8de7-4bb8-953e-ed88518a96a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C40E9B-856B-46A7-8793-65A6FC1828D8" elementFormDefault="qualified">
    <xsd:import namespace="http://schemas.microsoft.com/office/2006/documentManagement/types"/>
    <xsd:import namespace="http://schemas.microsoft.com/office/infopath/2007/PartnerControls"/>
    <xsd:element name="KAM_x0020_LanguageTaxHTField0" ma:index="45" ma:taxonomy="true" ma:internalName="KAM_x0020_LanguageTaxHTField0" ma:taxonomyFieldName="KAM_x0020_Language" ma:displayName="KAM Language" ma:readOnly="false" ma:default="1;#English (EN) (1787)|b169a262-1aaa-4ccb-9acf-78a36c1d9bab" ma:fieldId="{03648da4-bfa7-4bd1-96dc-f553c5e5b276}" ma:taxonomyMulti="true" ma:sspId="155bb128-613e-4099-96fa-4403fd0cc87b" ma:termSetId="af9198f1-74aa-4e26-b87e-e1ce7d7e6bd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0186DE-B11E-4A29-9C82-428D45BCA71F" elementFormDefault="qualified">
    <xsd:import namespace="http://schemas.microsoft.com/office/2006/documentManagement/types"/>
    <xsd:import namespace="http://schemas.microsoft.com/office/infopath/2007/PartnerControls"/>
    <xsd:element name="Secondary_x0020_Global_x0020_ClieTaxHTField0" ma:index="52" nillable="true" ma:taxonomy="true" ma:internalName="Secondary_x0020_Global_x0020_Clie0" ma:taxonomyFieldName="Secondary_x0020_Global_x0020_Clie" ma:displayName="Secondary Global Client Service" ma:readOnly="false" ma:default="" ma:fieldId="{936248a3-a03a-4130-81ab-4d29e233dc55}" ma:taxonomyMulti="true"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Secondary_x0020_Local_x0020_ClieTaxHTField0" ma:index="63" nillable="true" ma:taxonomy="true" ma:internalName="Secondary_x0020_Local_x0020_Clie0" ma:taxonomyFieldName="Secondary_x0020_Local_x0020_Clie" ma:displayName="Secondary Local Client Service" ma:readOnly="false" ma:default="" ma:fieldId="{28eebca6-6196-4823-bbf3-f044ece0fe5d}" ma:taxonomyMulti="true"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6D9DE3-080E-4EC6-B7DD-508C11F603C7" elementFormDefault="qualified">
    <xsd:import namespace="http://schemas.microsoft.com/office/2006/documentManagement/types"/>
    <xsd:import namespace="http://schemas.microsoft.com/office/infopath/2007/PartnerControls"/>
    <xsd:element name="Secondary_x0020_Local_x0020_InduTaxHTField0" ma:index="54" nillable="true" ma:taxonomy="true" ma:internalName="Secondary_x0020_Local_x0020_Indu0" ma:taxonomyFieldName="Secondary_x0020_Local_x0020_Indu" ma:displayName="Secondary Local Industry" ma:readOnly="false" ma:default="" ma:fieldId="{9d641368-8359-4fe4-aecd-cff6926473b4}" ma:taxonomyMulti="true" ma:sspId="155bb128-613e-4099-96fa-4403fd0cc87b" ma:termSetId="0f50edd8-f180-4274-afbc-8048378743e9" ma:anchorId="00000000-0000-0000-0000-000000000000" ma:open="false" ma:isKeyword="false">
      <xsd:complexType>
        <xsd:sequence>
          <xsd:element ref="pc:Terms" minOccurs="0" maxOccurs="1"/>
        </xsd:sequence>
      </xsd:complexType>
    </xsd:element>
    <xsd:element name="Secondary_x0020_Global_x0020_InduTaxHTField0" ma:index="61" nillable="true" ma:taxonomy="true" ma:internalName="Secondary_x0020_Global_x0020_Indu0" ma:taxonomyFieldName="Secondary_x0020_Global_x0020_Indu" ma:displayName="Secondary Global Industry" ma:readOnly="false" ma:default="" ma:fieldId="{a5fbaf9d-c649-4b58-88fb-19e85bd08591}" ma:taxonomyMulti="true" ma:sspId="155bb128-613e-4099-96fa-4403fd0cc87b" ma:termSetId="30ef725a-a352-4b6b-b897-20d376f351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51C775-C49C-428B-8C1E-2F89178D00F4" elementFormDefault="qualified">
    <xsd:import namespace="http://schemas.microsoft.com/office/2006/documentManagement/types"/>
    <xsd:import namespace="http://schemas.microsoft.com/office/infopath/2007/PartnerControls"/>
    <xsd:element name="Applicable_x0020_GeographyTaxHTField0" ma:index="56" ma:taxonomy="true" ma:internalName="Applicable_x0020_GeographyTaxHTF" ma:taxonomyFieldName="Applicable_x0020_Geography" ma:displayName="Applicable Geography" ma:readOnly="false" ma:default="" ma:fieldId="{c7b729d8-9a17-489c-8693-58538765e77f}" ma:taxonomyMulti="true" ma:sspId="155bb128-613e-4099-96fa-4403fd0cc87b" ma:termSetId="2da3d9cd-4380-47c9-85c9-ae28630408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thor_selected xmlns="http://schemas.microsoft.com/sharepoint/v3">
      <UserInfo>
        <DisplayName>Thakkar, Saagar (SG - Singapore)</DisplayName>
        <AccountId>8330</AccountId>
        <AccountType/>
      </UserInfo>
    </Author_selected>
    <Local_x0020_Internal_x0020_ServiceTaxHTField0 xmlns="7AF0C9C1-571A-469E-93FE-640E88AEF1EC">
      <Terms xmlns="http://schemas.microsoft.com/office/infopath/2007/PartnerControls"/>
    </Local_x0020_Internal_x0020_ServiceTaxHTField0>
    <DescriptionHTML xmlns="http://schemas.microsoft.com/sharepoint/v3">This document has been created to help prepare clear, professional-looking presentations. These slides can be used while preparing materials for client workshops and capture the output from Deloitte Greenhouse workshops</DescriptionHTML>
    <Global_x0020_Internal_x0020_ServiceTaxHTField0 xmlns="7AF0C9C1-571A-469E-93FE-640E88AEF1EC">
      <Terms xmlns="http://schemas.microsoft.com/office/infopath/2007/PartnerControls"/>
    </Global_x0020_Internal_x0020_ServiceTaxHTField0>
    <Local_x0020_Content_x0020_TypeTaxHTField0 xmlns="8DD08C88-CC4C-4D35-9129-A70DAA36BE5E">
      <Terms xmlns="http://schemas.microsoft.com/office/infopath/2007/PartnerControls">
        <TermInfo xmlns="http://schemas.microsoft.com/office/infopath/2007/PartnerControls">
          <TermName xmlns="http://schemas.microsoft.com/office/infopath/2007/PartnerControls">United States:Sales and Marketing Materials:Brand Elements:Design Template</TermName>
          <TermId xmlns="http://schemas.microsoft.com/office/infopath/2007/PartnerControls">3a0deaf0-2406-4095-a208-b6343dd0b28b</TermId>
        </TermInfo>
      </Terms>
    </Local_x0020_Content_x0020_TypeTaxHTField0>
    <Client xmlns="http://schemas.microsoft.com/sharepoint/v3" xsi:nil="true"/>
    <i67d27b5dd1e4ed29b03622e76ee750b xmlns="a3273937-55e7-450c-ac1f-0f7de532f690">
      <Terms xmlns="http://schemas.microsoft.com/office/infopath/2007/PartnerControls">
        <TermInfo xmlns="http://schemas.microsoft.com/office/infopath/2007/PartnerControls">
          <TermName xmlns="http://schemas.microsoft.com/office/infopath/2007/PartnerControls">Deloitte Greenhouse</TermName>
          <TermId xmlns="http://schemas.microsoft.com/office/infopath/2007/PartnerControls">79929652-e8de-4cc0-99d4-7448932fab57</TermId>
        </TermInfo>
      </Terms>
    </i67d27b5dd1e4ed29b03622e76ee750b>
    <Primary_x0020_Global_x0020_IndustTaxHTField0 xmlns="83DDB362-4C05-4E52-A8D9-EF2F47978B8D">
      <Terms xmlns="http://schemas.microsoft.com/office/infopath/2007/PartnerControls"/>
    </Primary_x0020_Global_x0020_IndustTaxHTField0>
    <ClientID xmlns="a3273937-55e7-450c-ac1f-0f7de532f690" xsi:nil="true"/>
    <IPCO_x0020_DesignationTaxHTField0 xmlns="0DBE4740-AD0E-4EAB-9055-8EB1C48284D9">
      <Terms xmlns="http://schemas.microsoft.com/office/infopath/2007/PartnerControls">
        <TermInfo xmlns="http://schemas.microsoft.com/office/infopath/2007/PartnerControls">
          <TermName xmlns="http://schemas.microsoft.com/office/infopath/2007/PartnerControls">Internal Use Only unless granted permission by content owner (IPCO Alternative Use Restriction)</TermName>
          <TermId xmlns="http://schemas.microsoft.com/office/infopath/2007/PartnerControls">f38bdcd6-352a-4923-92e5-9a710e71be95</TermId>
        </TermInfo>
      </Terms>
    </IPCO_x0020_DesignationTaxHTField0>
    <Primary_x0020_Local_x0020_IndustTaxHTField0 xmlns="83DDB362-4C05-4E52-A8D9-EF2F47978B8D">
      <Terms xmlns="http://schemas.microsoft.com/office/infopath/2007/PartnerControls"/>
    </Primary_x0020_Local_x0020_IndustTaxHTField0>
    <Author_entered xmlns="http://schemas.microsoft.com/sharepoint/v3" xsi:nil="true"/>
    <Contributor xmlns="http://schemas.microsoft.com/sharepoint/v3">
      <UserInfo>
        <DisplayName>Thakkar, Saagar (SG - Singapore)</DisplayName>
        <AccountId>8330</AccountId>
        <AccountType/>
      </UserInfo>
    </Contributor>
    <Global_x0020_Content_x0020_TypeTaxHTField0 xmlns="8DD08C88-CC4C-4D35-9129-A70DAA36BE5E">
      <Terms xmlns="http://schemas.microsoft.com/office/infopath/2007/PartnerControls">
        <TermInfo xmlns="http://schemas.microsoft.com/office/infopath/2007/PartnerControls">
          <TermName xmlns="http://schemas.microsoft.com/office/infopath/2007/PartnerControls">Sales and Marketing:Brand Elements:Design Template</TermName>
          <TermId xmlns="http://schemas.microsoft.com/office/infopath/2007/PartnerControls">c391ea0c-6992-42aa-8a2b-210e4551b1a8</TermId>
        </TermInfo>
      </Terms>
    </Global_x0020_Content_x0020_TypeTaxHTField0>
    <Primary_x0020_Global_x0020_ClientTaxHTField0 xmlns="7D1768DD-F29E-4DC2-9191-F2636B9FA92C">
      <Terms xmlns="http://schemas.microsoft.com/office/infopath/2007/PartnerControls">
        <TermInfo xmlns="http://schemas.microsoft.com/office/infopath/2007/PartnerControls">
          <TermName xmlns="http://schemas.microsoft.com/office/infopath/2007/PartnerControls">Integrated Market Offerings:Deloitte Analytics (DA)</TermName>
          <TermId xmlns="http://schemas.microsoft.com/office/infopath/2007/PartnerControls">ced3f0f2-d533-4f92-abff-acf7b5fb6daa</TermId>
        </TermInfo>
      </Terms>
    </Primary_x0020_Global_x0020_ClientTaxHTField0>
    <Applicable_x0020_GeographyTaxHTField0 xmlns="5A51C775-C49C-428B-8C1E-2F89178D00F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f12aef73-b423-4016-a43f-15722d3a0a5e</TermId>
        </TermInfo>
      </Terms>
    </Applicable_x0020_GeographyTaxHTField0>
    <KAM_x0020_LanguageTaxHTField0 xmlns="39C40E9B-856B-46A7-8793-65A6FC1828D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b169a262-1aaa-4ccb-9acf-78a36c1d9bab</TermId>
        </TermInfo>
      </Terms>
    </KAM_x0020_LanguageTaxHTField0>
    <Secondary_x0020_Local_x0020_InduTaxHTField0 xmlns="546D9DE3-080E-4EC6-B7DD-508C11F603C7">
      <Terms xmlns="http://schemas.microsoft.com/office/infopath/2007/PartnerControls"/>
    </Secondary_x0020_Local_x0020_InduTaxHTField0>
    <TaxCatchAll xmlns="a3273937-55e7-450c-ac1f-0f7de532f690">
      <Value>375</Value>
      <Value>546</Value>
      <Value>3019</Value>
      <Value>379</Value>
      <Value>7693</Value>
      <Value>9230</Value>
      <Value>9229</Value>
      <Value>531</Value>
      <Value>1</Value>
    </TaxCatchAll>
    <ClientLukup xmlns="a3273937-55e7-450c-ac1f-0f7de532f690" xsi:nil="true"/>
    <Geography_x0020_of_x0020_OriginTaxHTField0 xmlns="994E32D3-2E21-4611-87E1-D68FC0813440">
      <Terms xmlns="http://schemas.microsoft.com/office/infopath/2007/PartnerControls">
        <TermInfo xmlns="http://schemas.microsoft.com/office/infopath/2007/PartnerControls">
          <TermName xmlns="http://schemas.microsoft.com/office/infopath/2007/PartnerControls">Americas (Region):Americas:United States (MF):United States</TermName>
          <TermId xmlns="http://schemas.microsoft.com/office/infopath/2007/PartnerControls">8cb0099f-1dbf-4b3c-9b7f-d98051a79fa3</TermId>
        </TermInfo>
      </Terms>
    </Geography_x0020_of_x0020_OriginTaxHTField0>
    <Secondary_x0020_Global_x0020_ClieTaxHTField0 xmlns="3A0186DE-B11E-4A29-9C82-428D45BCA71F">
      <Terms xmlns="http://schemas.microsoft.com/office/infopath/2007/PartnerControls"/>
    </Secondary_x0020_Global_x0020_ClieTaxHTField0>
    <Primary_x0020_Local_x0020_ClientTaxHTField0 xmlns="7D1768DD-F29E-4DC2-9191-F2636B9FA92C">
      <Terms xmlns="http://schemas.microsoft.com/office/infopath/2007/PartnerControls">
        <TermInfo xmlns="http://schemas.microsoft.com/office/infopath/2007/PartnerControls">
          <TermName xmlns="http://schemas.microsoft.com/office/infopath/2007/PartnerControls">Global:Integrated Market Offerings:Deloitte Analytics (DA)</TermName>
          <TermId xmlns="http://schemas.microsoft.com/office/infopath/2007/PartnerControls">994f4e70-6b68-4a87-8e0b-9d5043cc2076</TermId>
        </TermInfo>
      </Terms>
    </Primary_x0020_Local_x0020_ClientTaxHTField0>
    <Secondary_x0020_Global_x0020_InduTaxHTField0 xmlns="546D9DE3-080E-4EC6-B7DD-508C11F603C7">
      <Terms xmlns="http://schemas.microsoft.com/office/infopath/2007/PartnerControls"/>
    </Secondary_x0020_Global_x0020_InduTaxHTField0>
    <Secondary_x0020_Local_x0020_ClieTaxHTField0 xmlns="3A0186DE-B11E-4A29-9C82-428D45BCA71F">
      <Terms xmlns="http://schemas.microsoft.com/office/infopath/2007/PartnerControls"/>
    </Secondary_x0020_Local_x0020_ClieTaxHTField0>
    <Abstract xmlns="d78f0933-458e-4f0e-8f7e-f2dabe02af94">​This document has been created to help prepare clear, professional-looking presentations. These slides can be used while preparing materials for c...</Abstract>
    <BusinessTitle xmlns="d78f0933-458e-4f0e-8f7e-f2dabe02af94">Deloitte Greenhouse presentation timesaver - For better presentations</BusinessTitle>
    <ContentDate xmlns="d78f0933-458e-4f0e-8f7e-f2dabe02af94">2013-10-31T00:00:00+00:00</ContentDate>
  </documentManagement>
</p:properties>
</file>

<file path=customXml/itemProps1.xml><?xml version="1.0" encoding="utf-8"?>
<ds:datastoreItem xmlns:ds="http://schemas.openxmlformats.org/officeDocument/2006/customXml" ds:itemID="{2A5AD53C-2868-4155-9FC4-18B572006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8f0933-458e-4f0e-8f7e-f2dabe02af94"/>
    <ds:schemaRef ds:uri="7AF0C9C1-571A-469E-93FE-640E88AEF1EC"/>
    <ds:schemaRef ds:uri="a3273937-55e7-450c-ac1f-0f7de532f690"/>
    <ds:schemaRef ds:uri="994E32D3-2E21-4611-87E1-D68FC0813440"/>
    <ds:schemaRef ds:uri="8DD08C88-CC4C-4D35-9129-A70DAA36BE5E"/>
    <ds:schemaRef ds:uri="83DDB362-4C05-4E52-A8D9-EF2F47978B8D"/>
    <ds:schemaRef ds:uri="7D1768DD-F29E-4DC2-9191-F2636B9FA92C"/>
    <ds:schemaRef ds:uri="0DBE4740-AD0E-4EAB-9055-8EB1C48284D9"/>
    <ds:schemaRef ds:uri="39C40E9B-856B-46A7-8793-65A6FC1828D8"/>
    <ds:schemaRef ds:uri="3A0186DE-B11E-4A29-9C82-428D45BCA71F"/>
    <ds:schemaRef ds:uri="546D9DE3-080E-4EC6-B7DD-508C11F603C7"/>
    <ds:schemaRef ds:uri="5A51C775-C49C-428B-8C1E-2F89178D0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08F6CE-BE7C-4A0E-B58F-4BECF20D77AF}">
  <ds:schemaRefs>
    <ds:schemaRef ds:uri="http://schemas.microsoft.com/sharepoint/v3/contenttype/forms"/>
  </ds:schemaRefs>
</ds:datastoreItem>
</file>

<file path=customXml/itemProps3.xml><?xml version="1.0" encoding="utf-8"?>
<ds:datastoreItem xmlns:ds="http://schemas.openxmlformats.org/officeDocument/2006/customXml" ds:itemID="{F965B02E-60FD-4788-BCD5-DC0345B4F538}">
  <ds:schemaRefs>
    <ds:schemaRef ds:uri="994E32D3-2E21-4611-87E1-D68FC0813440"/>
    <ds:schemaRef ds:uri="0DBE4740-AD0E-4EAB-9055-8EB1C48284D9"/>
    <ds:schemaRef ds:uri="39C40E9B-856B-46A7-8793-65A6FC1828D8"/>
    <ds:schemaRef ds:uri="83DDB362-4C05-4E52-A8D9-EF2F47978B8D"/>
    <ds:schemaRef ds:uri="http://schemas.microsoft.com/office/2006/documentManagement/types"/>
    <ds:schemaRef ds:uri="3A0186DE-B11E-4A29-9C82-428D45BCA71F"/>
    <ds:schemaRef ds:uri="8DD08C88-CC4C-4D35-9129-A70DAA36BE5E"/>
    <ds:schemaRef ds:uri="http://purl.org/dc/elements/1.1/"/>
    <ds:schemaRef ds:uri="http://schemas.microsoft.com/sharepoint/v3"/>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546D9DE3-080E-4EC6-B7DD-508C11F603C7"/>
    <ds:schemaRef ds:uri="7AF0C9C1-571A-469E-93FE-640E88AEF1EC"/>
    <ds:schemaRef ds:uri="d78f0933-458e-4f0e-8f7e-f2dabe02af94"/>
    <ds:schemaRef ds:uri="http://schemas.microsoft.com/office/infopath/2007/PartnerControls"/>
    <ds:schemaRef ds:uri="5A51C775-C49C-428B-8C1E-2F89178D00F4"/>
    <ds:schemaRef ds:uri="a3273937-55e7-450c-ac1f-0f7de532f690"/>
    <ds:schemaRef ds:uri="7D1768DD-F29E-4DC2-9191-F2636B9FA92C"/>
  </ds:schemaRefs>
</ds:datastoreItem>
</file>

<file path=docProps/app.xml><?xml version="1.0" encoding="utf-8"?>
<Properties xmlns="http://schemas.openxmlformats.org/officeDocument/2006/extended-properties" xmlns:vt="http://schemas.openxmlformats.org/officeDocument/2006/docPropsVTypes">
  <Template/>
  <TotalTime>5530</TotalTime>
  <Words>1317</Words>
  <Application>Microsoft Office PowerPoint</Application>
  <PresentationFormat>On-screen Show (4:3)</PresentationFormat>
  <Paragraphs>161</Paragraphs>
  <Slides>20</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Times New Roman</vt:lpstr>
      <vt:lpstr>Wingdings 2</vt:lpstr>
      <vt:lpstr>TimesaverFeb2012</vt:lpstr>
      <vt:lpstr>think-cell Slide</vt:lpstr>
      <vt:lpstr>Breakfast Briefing -  Talent in Insurance 2015</vt:lpstr>
      <vt:lpstr>Today’s Agenda  1. Introductions  2. Talent in Insurance 2015 Survey       (Global and Irish)  3. Insights from the Banking Sector     (Questions and Answers)  4. Waves of Disruption  5. Talent in Insurance Breakout Session  6. Next Steps &amp; Event Close</vt:lpstr>
      <vt:lpstr> Talent in Insurance  Introductions   Donal Lehane (Consulting Insurance Partner, Deloitte)    Kevin Thompson (CEO, Insurance Ireland)</vt:lpstr>
      <vt:lpstr>Talent in Insurance Survey 2015  Global Focus   Fiona Kenefick (Human Capital, Deloitte)</vt:lpstr>
      <vt:lpstr>Talent in Insurance 2015 Global Scope and Methodology</vt:lpstr>
      <vt:lpstr>Insurance continues to trail in the popularity stakes, languishing at 18th out of 30 sectors, while FMCG and Banks continue to power ahead …</vt:lpstr>
      <vt:lpstr>PowerPoint Presentation</vt:lpstr>
      <vt:lpstr>PowerPoint Presentation</vt:lpstr>
      <vt:lpstr>Those who want to work in insurance appear conservative, based on their high hopes to work for financially strong, secure and prestigious employers</vt:lpstr>
      <vt:lpstr>Three of the five lowest aspirations (green bars) of insurance-inclined students compared to business students as a whole relate to innovation</vt:lpstr>
      <vt:lpstr>PowerPoint Presentation</vt:lpstr>
      <vt:lpstr>Insurers are less strongly associated than average employer with seven out of top ten aspirations ….. However</vt:lpstr>
      <vt:lpstr>Talent in Insurance Survey 2015  Ireland in Focus</vt:lpstr>
      <vt:lpstr>PowerPoint Presentation</vt:lpstr>
      <vt:lpstr>PowerPoint Presentation</vt:lpstr>
      <vt:lpstr>PowerPoint Presentation</vt:lpstr>
      <vt:lpstr>Insights from the Banking Sector Neville Bourke (HR Director, BOI Retail)</vt:lpstr>
      <vt:lpstr>Questions</vt:lpstr>
      <vt:lpstr>Waves of Disruption The Future of Ireland’s Financial Services Sector John Kilbride (Director, Deloitte)</vt:lpstr>
      <vt:lpstr>Talent in Insurance 2015 Event Close Donal Lehane (Deloitte)</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Timesaver Better charts, tables, and diagrams for better reports and presentations</dc:title>
  <dc:creator>Koot, Wouter (NL - Amstelveen);Graham, Dominic X (UK - London)</dc:creator>
  <cp:lastModifiedBy>Kenefick, Fiona (IE - Dublin)</cp:lastModifiedBy>
  <cp:revision>470</cp:revision>
  <dcterms:created xsi:type="dcterms:W3CDTF">2011-01-11T20:31:35Z</dcterms:created>
  <dcterms:modified xsi:type="dcterms:W3CDTF">2016-02-11T18:27:56Z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0x0101002880177DFDC248C38C745E1D664A5FC5005A06F54836795E42BB2EC0DAAB3ACA6A</vt:lpwstr>
  </property>
  <property fmtid="{D5CDD505-2E9C-101B-9397-08002B2CF9AE}" pid="3" name="Primary Local Client">
    <vt:lpwstr>9229;#Global:Integrated Market Offerings:Deloitte Analytics (DA)|994f4e70-6b68-4a87-8e0b-9d5043cc2076</vt:lpwstr>
  </property>
  <property fmtid="{D5CDD505-2E9C-101B-9397-08002B2CF9AE}" pid="4" name="Local Content Type">
    <vt:lpwstr>3019;#United States:Sales and Marketing Materials:Brand Elements:Design Template|3a0deaf0-2406-4095-a208-b6343dd0b28b</vt:lpwstr>
  </property>
  <property fmtid="{D5CDD505-2E9C-101B-9397-08002B2CF9AE}" pid="5" name="Badge">
    <vt:lpwstr>7693;#Deloitte Greenhouse|79929652-e8de-4cc0-99d4-7448932fab57</vt:lpwstr>
  </property>
  <property fmtid="{D5CDD505-2E9C-101B-9397-08002B2CF9AE}" pid="6" name="Applicable Geography">
    <vt:lpwstr>375;#Global|f12aef73-b423-4016-a43f-15722d3a0a5e</vt:lpwstr>
  </property>
  <property fmtid="{D5CDD505-2E9C-101B-9397-08002B2CF9AE}" pid="7" name="Secondary Local Indu">
    <vt:lpwstr/>
  </property>
  <property fmtid="{D5CDD505-2E9C-101B-9397-08002B2CF9AE}" pid="8" name="Geography of Origin">
    <vt:lpwstr>379;#Americas (Region):Americas:United States (MF):United States|8cb0099f-1dbf-4b3c-9b7f-d98051a79fa3</vt:lpwstr>
  </property>
  <property fmtid="{D5CDD505-2E9C-101B-9397-08002B2CF9AE}" pid="9" name="KAM Language">
    <vt:lpwstr>1;#English|b169a262-1aaa-4ccb-9acf-78a36c1d9bab</vt:lpwstr>
  </property>
  <property fmtid="{D5CDD505-2E9C-101B-9397-08002B2CF9AE}" pid="10" name="Primary Global Client">
    <vt:lpwstr>9230;#Integrated Market Offerings:Deloitte Analytics (DA)|ced3f0f2-d533-4f92-abff-acf7b5fb6daa</vt:lpwstr>
  </property>
  <property fmtid="{D5CDD505-2E9C-101B-9397-08002B2CF9AE}" pid="11" name="Secondary Global Indu">
    <vt:lpwstr/>
  </property>
  <property fmtid="{D5CDD505-2E9C-101B-9397-08002B2CF9AE}" pid="12" name="Secondary Global Clie">
    <vt:lpwstr/>
  </property>
  <property fmtid="{D5CDD505-2E9C-101B-9397-08002B2CF9AE}" pid="13" name="Global Content Type">
    <vt:lpwstr>546;#Sales and Marketing:Brand Elements:Design Template|c391ea0c-6992-42aa-8a2b-210e4551b1a8</vt:lpwstr>
  </property>
  <property fmtid="{D5CDD505-2E9C-101B-9397-08002B2CF9AE}" pid="14" name="Local Internal Service">
    <vt:lpwstr/>
  </property>
  <property fmtid="{D5CDD505-2E9C-101B-9397-08002B2CF9AE}" pid="15" name="Secondary Local Clie">
    <vt:lpwstr/>
  </property>
  <property fmtid="{D5CDD505-2E9C-101B-9397-08002B2CF9AE}" pid="16" name="Global Internal Service">
    <vt:lpwstr/>
  </property>
  <property fmtid="{D5CDD505-2E9C-101B-9397-08002B2CF9AE}" pid="17" name="IPCO Designation">
    <vt:lpwstr>531;#Internal Use Only unless granted permission by content owner (IPCO Alternative Use Restriction)|f38bdcd6-352a-4923-92e5-9a710e71be95</vt:lpwstr>
  </property>
  <property fmtid="{D5CDD505-2E9C-101B-9397-08002B2CF9AE}" pid="18" name="odf318f5c2004e70867d193ade101e23">
    <vt:lpwstr/>
  </property>
  <property fmtid="{D5CDD505-2E9C-101B-9397-08002B2CF9AE}" pid="19" name="Tax Specialty Area">
    <vt:lpwstr/>
  </property>
  <property fmtid="{D5CDD505-2E9C-101B-9397-08002B2CF9AE}" pid="20" name="c9de60e3e90d439b9f2e9ff9e9bb3430">
    <vt:lpwstr/>
  </property>
  <property fmtid="{D5CDD505-2E9C-101B-9397-08002B2CF9AE}" pid="21" name="Tax Entity">
    <vt:lpwstr/>
  </property>
  <property fmtid="{D5CDD505-2E9C-101B-9397-08002B2CF9AE}" pid="22" name="Disclaimer">
    <vt:lpwstr/>
  </property>
  <property fmtid="{D5CDD505-2E9C-101B-9397-08002B2CF9AE}" pid="23" name="Business Issues">
    <vt:lpwstr/>
  </property>
  <property fmtid="{D5CDD505-2E9C-101B-9397-08002B2CF9AE}" pid="24" name="g90a876a54e747069fde5360881b9933">
    <vt:lpwstr/>
  </property>
  <property fmtid="{D5CDD505-2E9C-101B-9397-08002B2CF9AE}" pid="25" name="Tax Jurisdiction">
    <vt:lpwstr/>
  </property>
  <property fmtid="{D5CDD505-2E9C-101B-9397-08002B2CF9AE}" pid="26" name="m553fc83c9f3478f9e79d248cf4f343f">
    <vt:lpwstr/>
  </property>
  <property fmtid="{D5CDD505-2E9C-101B-9397-08002B2CF9AE}" pid="27" name="Targeted Audience">
    <vt:lpwstr/>
  </property>
  <property fmtid="{D5CDD505-2E9C-101B-9397-08002B2CF9AE}" pid="28" name="b0201f3937364d799930ae17e15a01ce">
    <vt:lpwstr/>
  </property>
  <property fmtid="{D5CDD505-2E9C-101B-9397-08002B2CF9AE}" pid="29" name="f728aa9b7f954afcaec8cf5ce49c0187">
    <vt:lpwstr/>
  </property>
  <property fmtid="{D5CDD505-2E9C-101B-9397-08002B2CF9AE}" pid="30" name="n78ca540bead4842bdca414d7557030f">
    <vt:lpwstr/>
  </property>
  <property fmtid="{D5CDD505-2E9C-101B-9397-08002B2CF9AE}" pid="31" name="External_Organization">
    <vt:lpwstr/>
  </property>
  <property fmtid="{D5CDD505-2E9C-101B-9397-08002B2CF9AE}" pid="32" name="Classification">
    <vt:lpwstr/>
  </property>
  <property fmtid="{D5CDD505-2E9C-101B-9397-08002B2CF9AE}" pid="33" name="System SourceTaxHTField0">
    <vt:lpwstr/>
  </property>
  <property fmtid="{D5CDD505-2E9C-101B-9397-08002B2CF9AE}" pid="34" name="General Business Topic">
    <vt:lpwstr/>
  </property>
  <property fmtid="{D5CDD505-2E9C-101B-9397-08002B2CF9AE}" pid="35" name="fd6bbc6c2e4940e0b736c9655d0b1c67">
    <vt:lpwstr/>
  </property>
  <property fmtid="{D5CDD505-2E9C-101B-9397-08002B2CF9AE}" pid="36" name="Deloitte Method Task">
    <vt:lpwstr/>
  </property>
  <property fmtid="{D5CDD505-2E9C-101B-9397-08002B2CF9AE}" pid="37" name="Method Discipline">
    <vt:lpwstr/>
  </property>
  <property fmtid="{D5CDD505-2E9C-101B-9397-08002B2CF9AE}" pid="38" name="gf661b68b929437daba08b54bbabff36">
    <vt:lpwstr/>
  </property>
  <property fmtid="{D5CDD505-2E9C-101B-9397-08002B2CF9AE}" pid="39" name="c1e1756b05e942aa8382e8ad470dc923">
    <vt:lpwstr/>
  </property>
  <property fmtid="{D5CDD505-2E9C-101B-9397-08002B2CF9AE}" pid="40" name="b205268b00054b168d473f2c9299ca3f">
    <vt:lpwstr/>
  </property>
  <property fmtid="{D5CDD505-2E9C-101B-9397-08002B2CF9AE}" pid="41" name="_docset_NoMedatataSyncRequired">
    <vt:lpwstr>False</vt:lpwstr>
  </property>
  <property fmtid="{D5CDD505-2E9C-101B-9397-08002B2CF9AE}" pid="42" name="Business IssuesTaxHTField">
    <vt:lpwstr/>
  </property>
  <property fmtid="{D5CDD505-2E9C-101B-9397-08002B2CF9AE}" pid="43" name="Deloitte Tool">
    <vt:lpwstr/>
  </property>
  <property fmtid="{D5CDD505-2E9C-101B-9397-08002B2CF9AE}" pid="44" name="e7ca0883df3147c8a1187500dc55843a">
    <vt:lpwstr/>
  </property>
  <property fmtid="{D5CDD505-2E9C-101B-9397-08002B2CF9AE}" pid="45" name="ClassificationTaxHTField0">
    <vt:lpwstr/>
  </property>
  <property fmtid="{D5CDD505-2E9C-101B-9397-08002B2CF9AE}" pid="46" name="Publishing Owning Te0">
    <vt:lpwstr/>
  </property>
  <property fmtid="{D5CDD505-2E9C-101B-9397-08002B2CF9AE}" pid="47" name="oab0afb743884474a6cbf2d3b310bd05">
    <vt:lpwstr/>
  </property>
  <property fmtid="{D5CDD505-2E9C-101B-9397-08002B2CF9AE}" pid="48" name="g72f13cd53d8431d9a1ddb0a8e5a57bc">
    <vt:lpwstr/>
  </property>
  <property fmtid="{D5CDD505-2E9C-101B-9397-08002B2CF9AE}" pid="49" name="_dlc_DocIdPersistId">
    <vt:bool>true</vt:bool>
  </property>
  <property fmtid="{D5CDD505-2E9C-101B-9397-08002B2CF9AE}" pid="50" name="Contributor_x0020_Geography">
    <vt:lpwstr/>
  </property>
  <property fmtid="{D5CDD505-2E9C-101B-9397-08002B2CF9AE}" pid="51" name="Method_x0020_Document_x0020_Type">
    <vt:lpwstr/>
  </property>
  <property fmtid="{D5CDD505-2E9C-101B-9397-08002B2CF9AE}" pid="52" name="Publishing Owning Te">
    <vt:lpwstr/>
  </property>
  <property fmtid="{D5CDD505-2E9C-101B-9397-08002B2CF9AE}" pid="53" name="AllowedSecurityGroupT">
    <vt:lpwstr/>
  </property>
  <property fmtid="{D5CDD505-2E9C-101B-9397-08002B2CF9AE}" pid="54" name="System Source">
    <vt:lpwstr/>
  </property>
  <property fmtid="{D5CDD505-2E9C-101B-9397-08002B2CF9AE}" pid="55" name="Method_x0020_Document">
    <vt:lpwstr/>
  </property>
  <property fmtid="{D5CDD505-2E9C-101B-9397-08002B2CF9AE}" pid="56" name="Primary Local Indust">
    <vt:lpwstr/>
  </property>
  <property fmtid="{D5CDD505-2E9C-101B-9397-08002B2CF9AE}" pid="57" name="Primary Global Indust">
    <vt:lpwstr/>
  </property>
  <property fmtid="{D5CDD505-2E9C-101B-9397-08002B2CF9AE}" pid="58" name="Contributor Geography">
    <vt:lpwstr/>
  </property>
  <property fmtid="{D5CDD505-2E9C-101B-9397-08002B2CF9AE}" pid="59" name="Method Document Type">
    <vt:lpwstr/>
  </property>
  <property fmtid="{D5CDD505-2E9C-101B-9397-08002B2CF9AE}" pid="60" name="Method Document">
    <vt:lpwstr/>
  </property>
  <property fmtid="{D5CDD505-2E9C-101B-9397-08002B2CF9AE}" pid="61" name="_dlc_policyId">
    <vt:lpwstr/>
  </property>
  <property fmtid="{D5CDD505-2E9C-101B-9397-08002B2CF9AE}" pid="62" name="ItemRetentionFormula">
    <vt:lpwstr/>
  </property>
  <property fmtid="{D5CDD505-2E9C-101B-9397-08002B2CF9AE}" pid="63" name="TaxCode">
    <vt:lpwstr/>
  </property>
  <property fmtid="{D5CDD505-2E9C-101B-9397-08002B2CF9AE}" pid="64" name="Contacts">
    <vt:lpwstr/>
  </property>
  <property fmtid="{D5CDD505-2E9C-101B-9397-08002B2CF9AE}" pid="65" name="m_SourceID">
    <vt:lpwstr/>
  </property>
  <property fmtid="{D5CDD505-2E9C-101B-9397-08002B2CF9AE}" pid="66" name="DocumentSetDescription">
    <vt:lpwstr/>
  </property>
  <property fmtid="{D5CDD505-2E9C-101B-9397-08002B2CF9AE}" pid="67" name="TextKeyword">
    <vt:lpwstr/>
  </property>
  <property fmtid="{D5CDD505-2E9C-101B-9397-08002B2CF9AE}" pid="68" name="_dlc_DocId">
    <vt:lpwstr/>
  </property>
  <property fmtid="{D5CDD505-2E9C-101B-9397-08002B2CF9AE}" pid="69" name="_dlc_Exempt">
    <vt:bool>false</vt:bool>
  </property>
  <property fmtid="{D5CDD505-2E9C-101B-9397-08002B2CF9AE}" pid="70" name="ContentManager">
    <vt:lpwstr/>
  </property>
  <property fmtid="{D5CDD505-2E9C-101B-9397-08002B2CF9AE}" pid="71" name="Qualification Text">
    <vt:lpwstr/>
  </property>
  <property fmtid="{D5CDD505-2E9C-101B-9397-08002B2CF9AE}" pid="72" name="RelatedLinksNotes">
    <vt:lpwstr/>
  </property>
  <property fmtid="{D5CDD505-2E9C-101B-9397-08002B2CF9AE}" pid="73" name="RedirectNewWindow">
    <vt:bool>false</vt:bool>
  </property>
  <property fmtid="{D5CDD505-2E9C-101B-9397-08002B2CF9AE}" pid="74" name="WorkingDocumentURL">
    <vt:lpwstr/>
  </property>
  <property fmtid="{D5CDD505-2E9C-101B-9397-08002B2CF9AE}" pid="75" name="m_LastModifiedBy">
    <vt:lpwstr/>
  </property>
  <property fmtid="{D5CDD505-2E9C-101B-9397-08002B2CF9AE}" pid="76" name="KAMThumbnail">
    <vt:lpwstr/>
  </property>
  <property fmtid="{D5CDD505-2E9C-101B-9397-08002B2CF9AE}" pid="77" name="ContactDPNSearchTxt">
    <vt:lpwstr/>
  </property>
  <property fmtid="{D5CDD505-2E9C-101B-9397-08002B2CF9AE}" pid="78" name="IncludeInSearch">
    <vt:bool>false</vt:bool>
  </property>
  <property fmtid="{D5CDD505-2E9C-101B-9397-08002B2CF9AE}" pid="79" name="OriginalDocumentURL">
    <vt:lpwstr/>
  </property>
  <property fmtid="{D5CDD505-2E9C-101B-9397-08002B2CF9AE}" pid="80" name="AuthorDPNSearchTxt">
    <vt:lpwstr/>
  </property>
  <property fmtid="{D5CDD505-2E9C-101B-9397-08002B2CF9AE}" pid="81" name="PublishedDocumentURL">
    <vt:lpwstr/>
  </property>
  <property fmtid="{D5CDD505-2E9C-101B-9397-08002B2CF9AE}" pid="82" name="Qualification">
    <vt:lpwstr/>
  </property>
  <property fmtid="{D5CDD505-2E9C-101B-9397-08002B2CF9AE}" pid="83" name="ArchivalDocumentURL">
    <vt:lpwstr/>
  </property>
  <property fmtid="{D5CDD505-2E9C-101B-9397-08002B2CF9AE}" pid="84" name="ContentApprover">
    <vt:lpwstr/>
  </property>
  <property fmtid="{D5CDD505-2E9C-101B-9397-08002B2CF9AE}" pid="85" name="KAMDisplayFormUrl">
    <vt:lpwstr/>
  </property>
  <property fmtid="{D5CDD505-2E9C-101B-9397-08002B2CF9AE}" pid="86" name="QualID">
    <vt:lpwstr/>
  </property>
  <property fmtid="{D5CDD505-2E9C-101B-9397-08002B2CF9AE}" pid="87" name="ApproverComments">
    <vt:lpwstr/>
  </property>
  <property fmtid="{D5CDD505-2E9C-101B-9397-08002B2CF9AE}" pid="88" name="Status">
    <vt:lpwstr/>
  </property>
  <property fmtid="{D5CDD505-2E9C-101B-9397-08002B2CF9AE}" pid="89" name="TaxCase">
    <vt:lpwstr/>
  </property>
  <property fmtid="{D5CDD505-2E9C-101B-9397-08002B2CF9AE}" pid="90" name="OriginalId">
    <vt:lpwstr/>
  </property>
  <property fmtid="{D5CDD505-2E9C-101B-9397-08002B2CF9AE}" pid="91" name="QAResource">
    <vt:lpwstr/>
  </property>
  <property fmtid="{D5CDD505-2E9C-101B-9397-08002B2CF9AE}" pid="92" name="PublishingNotes">
    <vt:lpwstr/>
  </property>
  <property fmtid="{D5CDD505-2E9C-101B-9397-08002B2CF9AE}" pid="93" name="m_BusinessAreaText">
    <vt:lpwstr/>
  </property>
  <property fmtid="{D5CDD505-2E9C-101B-9397-08002B2CF9AE}" pid="94" name="Redirect URL">
    <vt:lpwstr/>
  </property>
  <property fmtid="{D5CDD505-2E9C-101B-9397-08002B2CF9AE}" pid="95" name="ContentPublisher">
    <vt:lpwstr/>
  </property>
  <property fmtid="{D5CDD505-2E9C-101B-9397-08002B2CF9AE}" pid="96" name="TaxRegulation">
    <vt:lpwstr/>
  </property>
  <property fmtid="{D5CDD505-2E9C-101B-9397-08002B2CF9AE}" pid="97" name="_dlc_DocIdUrl">
    <vt:lpwstr/>
  </property>
  <property fmtid="{D5CDD505-2E9C-101B-9397-08002B2CF9AE}" pid="98" name="ContributorDPNSearchTxt">
    <vt:lpwstr/>
  </property>
  <property fmtid="{D5CDD505-2E9C-101B-9397-08002B2CF9AE}" pid="99" name="Order">
    <vt:r8>65957100</vt:r8>
  </property>
  <property fmtid="{D5CDD505-2E9C-101B-9397-08002B2CF9AE}" pid="100" name="DeloitteCommunity">
    <vt:lpwstr/>
  </property>
</Properties>
</file>